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4" r:id="rId25"/>
    <p:sldId id="280" r:id="rId26"/>
    <p:sldId id="281" r:id="rId27"/>
    <p:sldId id="282" r:id="rId28"/>
    <p:sldId id="283" r:id="rId29"/>
    <p:sldId id="285" r:id="rId30"/>
    <p:sldId id="287" r:id="rId31"/>
    <p:sldId id="296" r:id="rId32"/>
    <p:sldId id="288" r:id="rId33"/>
    <p:sldId id="289" r:id="rId34"/>
    <p:sldId id="290" r:id="rId35"/>
    <p:sldId id="291" r:id="rId36"/>
    <p:sldId id="286" r:id="rId37"/>
    <p:sldId id="294" r:id="rId38"/>
    <p:sldId id="295" r:id="rId39"/>
  </p:sldIdLst>
  <p:sldSz cx="18288000" cy="10287000"/>
  <p:notesSz cx="6858000" cy="9144000"/>
  <p:embeddedFontLst>
    <p:embeddedFont>
      <p:font typeface="NanumGothic" panose="020D0604000000000000" pitchFamily="34" charset="-127"/>
      <p:regular r:id="rId41"/>
      <p:bold r:id="rId42"/>
    </p:embeddedFont>
    <p:embeddedFont>
      <p:font typeface="Helvetica Neue" panose="02000503000000020004" pitchFamily="2" charset="0"/>
      <p:regular r:id="rId43"/>
      <p:bold r:id="rId44"/>
      <p:italic r:id="rId45"/>
      <p:boldItalic r:id="rId46"/>
    </p:embeddedFont>
    <p:embeddedFont>
      <p:font typeface="Nanum Gothic" panose="020D0604000000000000" pitchFamily="34" charset="-127"/>
      <p:regular r:id="rId47"/>
      <p:bold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g+0jnq57QGyj3e5FMJJIBIDCdJ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16BD31-0CBD-4612-92FD-8114729CE89B}">
  <a:tblStyle styleId="{8116BD31-0CBD-4612-92FD-8114729CE89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065937A-ECCD-460F-89D3-23E344594C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3078BD-118C-4CF1-9159-4C607704715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9"/>
    <p:restoredTop sz="67209"/>
  </p:normalViewPr>
  <p:slideViewPr>
    <p:cSldViewPr snapToGrid="0">
      <p:cViewPr varScale="1">
        <p:scale>
          <a:sx n="66" d="100"/>
          <a:sy n="66" d="100"/>
        </p:scale>
        <p:origin x="73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7dd7cfca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  <p:sp>
        <p:nvSpPr>
          <p:cNvPr id="82" name="Google Shape;82;g347dd7cfca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dirty="0"/>
          </a:p>
        </p:txBody>
      </p:sp>
      <p:sp>
        <p:nvSpPr>
          <p:cNvPr id="190" name="Google Shape;1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200" name="Google Shape;2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217" name="Google Shape;21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0" name="Google Shape;2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56" name="Google Shape;2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dirty="0"/>
          </a:p>
        </p:txBody>
      </p:sp>
      <p:sp>
        <p:nvSpPr>
          <p:cNvPr id="338" name="Google Shape;3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7dd7cfca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dirty="0"/>
          </a:p>
        </p:txBody>
      </p:sp>
      <p:sp>
        <p:nvSpPr>
          <p:cNvPr id="353" name="Google Shape;353;g347dd7cfca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7dd7cfca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63" name="Google Shape;363;g347dd7cfca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7dd7cfca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ko-KR" sz="1100" dirty="0"/>
          </a:p>
        </p:txBody>
      </p:sp>
      <p:sp>
        <p:nvSpPr>
          <p:cNvPr id="372" name="Google Shape;372;g347dd7cfca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7dd7cfca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00" dirty="0"/>
          </a:p>
        </p:txBody>
      </p:sp>
      <p:sp>
        <p:nvSpPr>
          <p:cNvPr id="388" name="Google Shape;388;g347dd7cfca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7dd7cfca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00" dirty="0"/>
          </a:p>
        </p:txBody>
      </p:sp>
      <p:sp>
        <p:nvSpPr>
          <p:cNvPr id="397" name="Google Shape;397;g347dd7cfca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47dd7cfcaa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lang="en-US" altLang="ko-KR" sz="100" dirty="0"/>
          </a:p>
        </p:txBody>
      </p:sp>
      <p:sp>
        <p:nvSpPr>
          <p:cNvPr id="406" name="Google Shape;406;g347dd7cfcaa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47dd7cfcaa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00" dirty="0"/>
          </a:p>
        </p:txBody>
      </p:sp>
      <p:sp>
        <p:nvSpPr>
          <p:cNvPr id="417" name="Google Shape;417;g347dd7cfca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26" name="Google Shape;42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478" name="Google Shape;47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33" name="Google Shape;43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41" name="Google Shape;44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66" name="Google Shape;46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92" name="Google Shape;49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7dd7cfcaa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536" name="Google Shape;536;g347dd7cfcaa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>
          <a:extLst>
            <a:ext uri="{FF2B5EF4-FFF2-40B4-BE49-F238E27FC236}">
              <a16:creationId xmlns:a16="http://schemas.microsoft.com/office/drawing/2014/main" id="{9C48C5F6-34A6-7E4D-D356-2BDAEA228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7dd7cfcaa_0_273:notes">
            <a:extLst>
              <a:ext uri="{FF2B5EF4-FFF2-40B4-BE49-F238E27FC236}">
                <a16:creationId xmlns:a16="http://schemas.microsoft.com/office/drawing/2014/main" id="{973AFA17-9C41-52F7-59E4-CC8F96149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36" name="Google Shape;536;g347dd7cfcaa_0_273:notes">
            <a:extLst>
              <a:ext uri="{FF2B5EF4-FFF2-40B4-BE49-F238E27FC236}">
                <a16:creationId xmlns:a16="http://schemas.microsoft.com/office/drawing/2014/main" id="{696AA702-A4E4-AA23-B103-050708DD7C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5140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7dd7cfcaa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55" name="Google Shape;555;g347dd7cfcaa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47dd7cfca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585" name="Google Shape;585;g347dd7cfca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47dd7cfcaa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594" name="Google Shape;594;g347dd7cfcaa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47dd7cfcaa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ko-KR" sz="2400" dirty="0"/>
          </a:p>
        </p:txBody>
      </p:sp>
      <p:sp>
        <p:nvSpPr>
          <p:cNvPr id="604" name="Google Shape;604;g347dd7cfcaa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47dd7cfcaa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dirty="0">
              <a:solidFill>
                <a:schemeClr val="dk1"/>
              </a:solidFill>
            </a:endParaRPr>
          </a:p>
        </p:txBody>
      </p:sp>
      <p:sp>
        <p:nvSpPr>
          <p:cNvPr id="499" name="Google Shape;499;g347dd7cfca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47ab7d2c7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  <p:sp>
        <p:nvSpPr>
          <p:cNvPr id="637" name="Google Shape;637;g347ab7d2c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47dd7cfcaa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45" name="Google Shape;645;g347dd7cfcaa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ko-KR" dirty="0"/>
          </a:p>
        </p:txBody>
      </p:sp>
      <p:sp>
        <p:nvSpPr>
          <p:cNvPr id="168" name="Google Shape;1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Gothic"/>
              <a:buNone/>
              <a:defRPr sz="4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0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"/>
              <a:buChar char="•"/>
              <a:defRPr sz="32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Char char="–"/>
              <a:defRPr sz="28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  <a:defRPr sz="2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–"/>
              <a:defRPr sz="20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»"/>
              <a:defRPr sz="20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sz="20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hyperlink" Target="https://www.figma.com/design/gWxPCB1J2iCfwCUc1lQO3a/AI-%ED%91%B8%EB%93%9C%EB%8B%A5%ED%84%B0?node-id=23-371&amp;t=LRbF9NBL2XNTPukz-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audio1.wav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73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347dd7cfcaa_1_38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 rot="1980000">
            <a:off x="6134100" y="-2387600"/>
            <a:ext cx="26797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347dd7cfcaa_1_38"/>
          <p:cNvPicPr preferRelativeResize="0"/>
          <p:nvPr/>
        </p:nvPicPr>
        <p:blipFill rotWithShape="1">
          <a:blip r:embed="rId4">
            <a:alphaModFix amt="27000"/>
          </a:blip>
          <a:srcRect/>
          <a:stretch/>
        </p:blipFill>
        <p:spPr>
          <a:xfrm rot="-1680000">
            <a:off x="16230600" y="4851400"/>
            <a:ext cx="17526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347dd7cfcaa_1_38"/>
          <p:cNvPicPr preferRelativeResize="0"/>
          <p:nvPr/>
        </p:nvPicPr>
        <p:blipFill rotWithShape="1">
          <a:blip r:embed="rId5">
            <a:alphaModFix amt="27000"/>
          </a:blip>
          <a:srcRect/>
          <a:stretch/>
        </p:blipFill>
        <p:spPr>
          <a:xfrm rot="-1200000">
            <a:off x="3695700" y="7073900"/>
            <a:ext cx="2362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347dd7cfcaa_1_38"/>
          <p:cNvPicPr preferRelativeResize="0"/>
          <p:nvPr/>
        </p:nvPicPr>
        <p:blipFill rotWithShape="1">
          <a:blip r:embed="rId6">
            <a:alphaModFix amt="27000"/>
          </a:blip>
          <a:srcRect/>
          <a:stretch/>
        </p:blipFill>
        <p:spPr>
          <a:xfrm rot="-2220001">
            <a:off x="11861800" y="-1663700"/>
            <a:ext cx="236220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47dd7cfcaa_1_38"/>
          <p:cNvPicPr preferRelativeResize="0"/>
          <p:nvPr/>
        </p:nvPicPr>
        <p:blipFill rotWithShape="1">
          <a:blip r:embed="rId7">
            <a:alphaModFix amt="27000"/>
          </a:blip>
          <a:srcRect/>
          <a:stretch/>
        </p:blipFill>
        <p:spPr>
          <a:xfrm>
            <a:off x="1600200" y="2870200"/>
            <a:ext cx="26797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347dd7cfcaa_1_38"/>
          <p:cNvPicPr preferRelativeResize="0"/>
          <p:nvPr/>
        </p:nvPicPr>
        <p:blipFill rotWithShape="1">
          <a:blip r:embed="rId8">
            <a:alphaModFix amt="27000"/>
          </a:blip>
          <a:srcRect/>
          <a:stretch/>
        </p:blipFill>
        <p:spPr>
          <a:xfrm rot="1740000">
            <a:off x="11176000" y="7086600"/>
            <a:ext cx="32512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347dd7cfcaa_1_38"/>
          <p:cNvPicPr preferRelativeResize="0"/>
          <p:nvPr/>
        </p:nvPicPr>
        <p:blipFill rotWithShape="1">
          <a:blip r:embed="rId9">
            <a:alphaModFix amt="27000"/>
          </a:blip>
          <a:srcRect/>
          <a:stretch/>
        </p:blipFill>
        <p:spPr>
          <a:xfrm>
            <a:off x="13563600" y="4787900"/>
            <a:ext cx="14859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347dd7cfcaa_1_38"/>
          <p:cNvPicPr preferRelativeResize="0"/>
          <p:nvPr/>
        </p:nvPicPr>
        <p:blipFill rotWithShape="1">
          <a:blip r:embed="rId10">
            <a:alphaModFix amt="27000"/>
          </a:blip>
          <a:srcRect/>
          <a:stretch/>
        </p:blipFill>
        <p:spPr>
          <a:xfrm>
            <a:off x="6769100" y="9017000"/>
            <a:ext cx="2032000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347dd7cfcaa_1_38"/>
          <p:cNvPicPr preferRelativeResize="0"/>
          <p:nvPr/>
        </p:nvPicPr>
        <p:blipFill rotWithShape="1">
          <a:blip r:embed="rId11">
            <a:alphaModFix amt="27000"/>
          </a:blip>
          <a:srcRect/>
          <a:stretch/>
        </p:blipFill>
        <p:spPr>
          <a:xfrm rot="-1080000">
            <a:off x="-711200" y="-546100"/>
            <a:ext cx="273050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347dd7cfcaa_1_38"/>
          <p:cNvPicPr preferRelativeResize="0"/>
          <p:nvPr/>
        </p:nvPicPr>
        <p:blipFill rotWithShape="1">
          <a:blip r:embed="rId12">
            <a:alphaModFix amt="18000"/>
          </a:blip>
          <a:srcRect l="30328"/>
          <a:stretch/>
        </p:blipFill>
        <p:spPr>
          <a:xfrm>
            <a:off x="0" y="5219700"/>
            <a:ext cx="2946400" cy="3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347dd7cfcaa_1_38"/>
          <p:cNvPicPr preferRelativeResize="0"/>
          <p:nvPr/>
        </p:nvPicPr>
        <p:blipFill rotWithShape="1">
          <a:blip r:embed="rId7">
            <a:alphaModFix amt="27000"/>
          </a:blip>
          <a:srcRect/>
          <a:stretch/>
        </p:blipFill>
        <p:spPr>
          <a:xfrm>
            <a:off x="15379700" y="1892300"/>
            <a:ext cx="26797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347dd7cfcaa_1_38"/>
          <p:cNvSpPr txBox="1"/>
          <p:nvPr/>
        </p:nvSpPr>
        <p:spPr>
          <a:xfrm>
            <a:off x="3661850" y="2054775"/>
            <a:ext cx="12523800" cy="4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0"/>
              <a:buFont typeface="Arial"/>
              <a:buNone/>
            </a:pPr>
            <a:r>
              <a:rPr lang="en-US" sz="9900" b="1" i="0" u="none" strike="noStrike" cap="none" dirty="0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AI </a:t>
            </a:r>
            <a:r>
              <a:rPr lang="en-US" sz="9900" b="1" i="0" u="none" strike="noStrike" cap="none" dirty="0" err="1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푸드닥터</a:t>
            </a:r>
            <a:r>
              <a:rPr lang="en-US" sz="9900" b="1" i="0" u="none" strike="noStrike" cap="none" dirty="0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 (</a:t>
            </a:r>
            <a:r>
              <a:rPr lang="en-US" sz="9900" b="1" i="0" u="none" strike="noStrike" cap="none" dirty="0" err="1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푸닥</a:t>
            </a:r>
            <a:r>
              <a:rPr lang="en-US" sz="9900" b="1" i="0" u="none" strike="noStrike" cap="none" dirty="0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)</a:t>
            </a:r>
            <a:endParaRPr sz="9900" b="1" i="0" u="none" strike="noStrike" cap="none" dirty="0">
              <a:solidFill>
                <a:srgbClr val="E0EAC6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LLM </a:t>
            </a:r>
            <a:r>
              <a:rPr lang="en-US" sz="3300" b="1" i="0" u="none" strike="noStrike" cap="none" dirty="0" err="1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기반</a:t>
            </a:r>
            <a:r>
              <a:rPr lang="ko-KR" altLang="en-US" sz="3300" b="1" i="0" u="none" strike="noStrike" cap="none" dirty="0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 개별</a:t>
            </a:r>
            <a:r>
              <a:rPr lang="ko-KR" altLang="en-US" sz="3300" b="1" dirty="0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300" b="1" i="0" u="none" strike="noStrike" cap="none" dirty="0" err="1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맞춤형</a:t>
            </a:r>
            <a:r>
              <a:rPr lang="en-US" sz="3300" b="1" i="0" u="none" strike="noStrike" cap="none" dirty="0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300" b="1" i="0" u="none" strike="noStrike" cap="none" dirty="0" err="1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식단</a:t>
            </a:r>
            <a:r>
              <a:rPr lang="en-US" sz="3300" b="1" i="0" u="none" strike="noStrike" cap="none" dirty="0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300" b="1" i="0" u="none" strike="noStrike" cap="none" dirty="0" err="1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구독</a:t>
            </a:r>
            <a:r>
              <a:rPr lang="en-US" sz="3300" b="1" i="0" u="none" strike="noStrike" cap="none" dirty="0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300" b="1" i="0" u="none" strike="noStrike" cap="none" dirty="0" err="1">
                <a:solidFill>
                  <a:srgbClr val="E0EAC6"/>
                </a:solidFill>
                <a:latin typeface="NanumGothic"/>
                <a:ea typeface="NanumGothic"/>
                <a:cs typeface="NanumGothic"/>
                <a:sym typeface="Nanum Gothic"/>
              </a:rPr>
              <a:t>서비스</a:t>
            </a:r>
            <a:endParaRPr sz="11600" b="1" i="0" u="none" strike="noStrike" cap="none" dirty="0">
              <a:solidFill>
                <a:srgbClr val="E0EAC6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96" name="Google Shape;96;g347dd7cfcaa_1_38"/>
          <p:cNvSpPr txBox="1"/>
          <p:nvPr/>
        </p:nvSpPr>
        <p:spPr>
          <a:xfrm>
            <a:off x="9454125" y="6521400"/>
            <a:ext cx="67311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9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rPr>
              <a:t>SKN07-FINAL-3TEAM </a:t>
            </a:r>
            <a:endParaRPr sz="2900" b="1" i="0" u="none" strike="noStrike" cap="none">
              <a:solidFill>
                <a:schemeClr val="lt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rPr>
              <a:t>서주혁, 대성원, 신동익, 윤정연</a:t>
            </a:r>
            <a:endParaRPr sz="3900" b="1" i="0" u="none" strike="noStrike" cap="none">
              <a:solidFill>
                <a:schemeClr val="lt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97" name="Google Shape;97;g347dd7cfcaa_1_3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2100" y="3613463"/>
            <a:ext cx="4908525" cy="636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서비스 개요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2. 프로젝트 개요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4110530" y="2370214"/>
            <a:ext cx="55272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5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AI 푸드닥터 (푸닥)</a:t>
            </a:r>
            <a:endParaRPr sz="5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600" y="4462836"/>
            <a:ext cx="4095825" cy="51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4246718" y="3975671"/>
            <a:ext cx="13558432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“AI 푸드닥터는 </a:t>
            </a:r>
            <a:r>
              <a:rPr lang="en-US" sz="4000" b="1" i="0" u="none" strike="noStrike" cap="none">
                <a:solidFill>
                  <a:srgbClr val="C00000"/>
                </a:solidFill>
                <a:latin typeface="NanumGothic"/>
                <a:ea typeface="NanumGothic"/>
                <a:cs typeface="NanumGothic"/>
                <a:sym typeface="Nanum Gothic"/>
              </a:rPr>
              <a:t>건강정보 기반</a:t>
            </a:r>
            <a:r>
              <a:rPr lang="en-US" sz="32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으로 </a:t>
            </a:r>
            <a:r>
              <a:rPr lang="en-US" sz="4000" b="1" i="0" u="none" strike="noStrike" cap="none">
                <a:solidFill>
                  <a:srgbClr val="C00000"/>
                </a:solidFill>
                <a:latin typeface="NanumGothic"/>
                <a:ea typeface="NanumGothic"/>
                <a:cs typeface="NanumGothic"/>
                <a:sym typeface="Nanum Gothic"/>
              </a:rPr>
              <a:t>맞춤 식단</a:t>
            </a:r>
            <a:r>
              <a:rPr lang="en-US" sz="32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을 설계하고,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정기 구독을 통해 임직원의 </a:t>
            </a:r>
            <a:r>
              <a:rPr lang="en-US" sz="4000" b="1" i="0" u="none" strike="noStrike" cap="none">
                <a:solidFill>
                  <a:srgbClr val="C00000"/>
                </a:solidFill>
                <a:latin typeface="NanumGothic"/>
                <a:ea typeface="NanumGothic"/>
                <a:cs typeface="NanumGothic"/>
                <a:sym typeface="Nanum Gothic"/>
              </a:rPr>
              <a:t>건강과 시간을 함께 지키는 서비스</a:t>
            </a:r>
            <a:r>
              <a:rPr lang="en-US" sz="32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입니다.”</a:t>
            </a:r>
            <a:endParaRPr sz="3000" b="1" i="0" u="none" strike="noStrike" cap="none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서비스 개요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2. 프로젝트 개요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grpSp>
        <p:nvGrpSpPr>
          <p:cNvPr id="205" name="Google Shape;205;p20"/>
          <p:cNvGrpSpPr/>
          <p:nvPr/>
        </p:nvGrpSpPr>
        <p:grpSpPr>
          <a:xfrm>
            <a:off x="4064600" y="2504799"/>
            <a:ext cx="13192363" cy="1251637"/>
            <a:chOff x="4064600" y="2504799"/>
            <a:chExt cx="13192363" cy="1251637"/>
          </a:xfrm>
        </p:grpSpPr>
        <p:sp>
          <p:nvSpPr>
            <p:cNvPr id="206" name="Google Shape;206;p20"/>
            <p:cNvSpPr txBox="1"/>
            <p:nvPr/>
          </p:nvSpPr>
          <p:spPr>
            <a:xfrm>
              <a:off x="8576763" y="2530201"/>
              <a:ext cx="8680200" cy="1172883"/>
            </a:xfrm>
            <a:prstGeom prst="rect">
              <a:avLst/>
            </a:prstGeom>
            <a:noFill/>
            <a:ln w="9525" cap="flat" cmpd="sng">
              <a:solidFill>
                <a:srgbClr val="87B1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AI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챗봇이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개인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맞춤형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식단을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제공해</a:t>
              </a:r>
              <a:endParaRPr sz="28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영양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관리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업무를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자동화하고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효율을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높입니다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.</a:t>
              </a:r>
              <a:endParaRPr dirty="0"/>
            </a:p>
          </p:txBody>
        </p:sp>
        <p:sp>
          <p:nvSpPr>
            <p:cNvPr id="207" name="Google Shape;207;p20"/>
            <p:cNvSpPr txBox="1"/>
            <p:nvPr/>
          </p:nvSpPr>
          <p:spPr>
            <a:xfrm>
              <a:off x="4064600" y="2504799"/>
              <a:ext cx="4095900" cy="1251637"/>
            </a:xfrm>
            <a:prstGeom prst="rect">
              <a:avLst/>
            </a:prstGeom>
            <a:solidFill>
              <a:srgbClr val="2C573B">
                <a:alpha val="9803"/>
              </a:srgbClr>
            </a:solidFill>
            <a:ln>
              <a:noFill/>
            </a:ln>
          </p:spPr>
          <p:txBody>
            <a:bodyPr spcFirstLastPara="1" wrap="square" lIns="91425" tIns="216000" rIns="91425" bIns="27430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3200" b="1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영양</a:t>
              </a:r>
              <a:r>
                <a:rPr lang="en-US" sz="3200" b="1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관리의</a:t>
              </a:r>
              <a:r>
                <a:rPr lang="en-US" sz="3200" b="1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자동화</a:t>
              </a:r>
              <a:endParaRPr dirty="0"/>
            </a:p>
          </p:txBody>
        </p:sp>
      </p:grpSp>
      <p:grpSp>
        <p:nvGrpSpPr>
          <p:cNvPr id="208" name="Google Shape;208;p20"/>
          <p:cNvGrpSpPr/>
          <p:nvPr/>
        </p:nvGrpSpPr>
        <p:grpSpPr>
          <a:xfrm>
            <a:off x="4064612" y="4670617"/>
            <a:ext cx="13192366" cy="1173000"/>
            <a:chOff x="4064612" y="4634592"/>
            <a:chExt cx="13192366" cy="1173000"/>
          </a:xfrm>
        </p:grpSpPr>
        <p:sp>
          <p:nvSpPr>
            <p:cNvPr id="209" name="Google Shape;209;p20"/>
            <p:cNvSpPr txBox="1"/>
            <p:nvPr/>
          </p:nvSpPr>
          <p:spPr>
            <a:xfrm>
              <a:off x="8576778" y="4634592"/>
              <a:ext cx="8680200" cy="1173000"/>
            </a:xfrm>
            <a:prstGeom prst="rect">
              <a:avLst/>
            </a:prstGeom>
            <a:noFill/>
            <a:ln w="9525" cap="flat" cmpd="sng">
              <a:solidFill>
                <a:srgbClr val="87B1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균형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잡힌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식단과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규칙적인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식사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습관을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통해</a:t>
              </a:r>
              <a:endParaRPr dirty="0"/>
            </a:p>
            <a:p>
              <a:pPr marL="0" marR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기업의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생산성과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직결되는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임직원의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건강을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강화합니다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.</a:t>
              </a:r>
              <a:endParaRPr sz="28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4064612" y="4664549"/>
              <a:ext cx="4095900" cy="1142582"/>
            </a:xfrm>
            <a:prstGeom prst="rect">
              <a:avLst/>
            </a:prstGeom>
            <a:solidFill>
              <a:srgbClr val="2C573B">
                <a:alpha val="9803"/>
              </a:srgbClr>
            </a:solidFill>
            <a:ln>
              <a:noFill/>
            </a:ln>
          </p:spPr>
          <p:txBody>
            <a:bodyPr spcFirstLastPara="1" wrap="square" lIns="91425" tIns="144000" rIns="91425" bIns="274300" anchor="ctr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 b="1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직원</a:t>
              </a:r>
              <a:r>
                <a:rPr lang="en-US" sz="3200" b="1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건강</a:t>
              </a:r>
              <a:r>
                <a:rPr lang="en-US" sz="3200" b="1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관리</a:t>
              </a:r>
              <a:endParaRPr sz="28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211" name="Google Shape;211;p20"/>
          <p:cNvGrpSpPr/>
          <p:nvPr/>
        </p:nvGrpSpPr>
        <p:grpSpPr>
          <a:xfrm>
            <a:off x="4064612" y="6727962"/>
            <a:ext cx="13192366" cy="1822500"/>
            <a:chOff x="4064612" y="6727962"/>
            <a:chExt cx="13192366" cy="1822500"/>
          </a:xfrm>
        </p:grpSpPr>
        <p:sp>
          <p:nvSpPr>
            <p:cNvPr id="212" name="Google Shape;212;p20"/>
            <p:cNvSpPr txBox="1"/>
            <p:nvPr/>
          </p:nvSpPr>
          <p:spPr>
            <a:xfrm>
              <a:off x="8576778" y="6727962"/>
              <a:ext cx="8680200" cy="1822500"/>
            </a:xfrm>
            <a:prstGeom prst="rect">
              <a:avLst/>
            </a:prstGeom>
            <a:noFill/>
            <a:ln w="9525" cap="flat" cmpd="sng">
              <a:solidFill>
                <a:srgbClr val="87B1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식사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고민과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외부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구매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시간을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줄여</a:t>
              </a:r>
              <a:endParaRPr sz="28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효율적인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식사와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충분한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휴식을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통해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endParaRPr sz="28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업무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몰입도를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높입니다</a:t>
              </a:r>
              <a:r>
                <a:rPr lang="en-US" sz="28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.</a:t>
              </a:r>
              <a:endParaRPr dirty="0"/>
            </a:p>
          </p:txBody>
        </p:sp>
        <p:sp>
          <p:nvSpPr>
            <p:cNvPr id="213" name="Google Shape;213;p20"/>
            <p:cNvSpPr txBox="1"/>
            <p:nvPr/>
          </p:nvSpPr>
          <p:spPr>
            <a:xfrm>
              <a:off x="4064612" y="7015785"/>
              <a:ext cx="4095900" cy="1246851"/>
            </a:xfrm>
            <a:prstGeom prst="rect">
              <a:avLst/>
            </a:prstGeom>
            <a:solidFill>
              <a:srgbClr val="2C573B">
                <a:alpha val="9803"/>
              </a:srgbClr>
            </a:solidFill>
            <a:ln>
              <a:noFill/>
            </a:ln>
          </p:spPr>
          <p:txBody>
            <a:bodyPr spcFirstLastPara="1" wrap="square" lIns="108000" tIns="36000" rIns="91425" bIns="274300" anchor="ctr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1000" b="1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 b="1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식사</a:t>
              </a:r>
              <a:r>
                <a:rPr lang="en-US" sz="3200" b="1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시간의</a:t>
              </a:r>
              <a:r>
                <a:rPr lang="en-US" sz="3200" b="1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효율화</a:t>
              </a:r>
              <a:endParaRPr sz="28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pic>
        <p:nvPicPr>
          <p:cNvPr id="214" name="Google Shape;21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600" y="4462836"/>
            <a:ext cx="4095825" cy="515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>
            <a:off x="0" y="-1465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25"/>
          <p:cNvGrpSpPr/>
          <p:nvPr/>
        </p:nvGrpSpPr>
        <p:grpSpPr>
          <a:xfrm>
            <a:off x="723116" y="2376209"/>
            <a:ext cx="3918256" cy="6814066"/>
            <a:chOff x="723116" y="2376209"/>
            <a:chExt cx="3918256" cy="6814066"/>
          </a:xfrm>
        </p:grpSpPr>
        <p:grpSp>
          <p:nvGrpSpPr>
            <p:cNvPr id="221" name="Google Shape;221;p25"/>
            <p:cNvGrpSpPr/>
            <p:nvPr/>
          </p:nvGrpSpPr>
          <p:grpSpPr>
            <a:xfrm>
              <a:off x="723116" y="2376209"/>
              <a:ext cx="3918256" cy="6814066"/>
              <a:chOff x="723116" y="2376209"/>
              <a:chExt cx="3918256" cy="6814066"/>
            </a:xfrm>
          </p:grpSpPr>
          <p:sp>
            <p:nvSpPr>
              <p:cNvPr id="222" name="Google Shape;222;p25"/>
              <p:cNvSpPr/>
              <p:nvPr/>
            </p:nvSpPr>
            <p:spPr>
              <a:xfrm>
                <a:off x="723117" y="2376209"/>
                <a:ext cx="3918255" cy="6814066"/>
              </a:xfrm>
              <a:prstGeom prst="rect">
                <a:avLst/>
              </a:prstGeom>
              <a:solidFill>
                <a:srgbClr val="2C573C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5"/>
              <p:cNvSpPr/>
              <p:nvPr/>
            </p:nvSpPr>
            <p:spPr>
              <a:xfrm>
                <a:off x="723116" y="2376209"/>
                <a:ext cx="3918255" cy="1152075"/>
              </a:xfrm>
              <a:prstGeom prst="rect">
                <a:avLst/>
              </a:prstGeom>
              <a:solidFill>
                <a:srgbClr val="E0EAC6"/>
              </a:solidFill>
              <a:ln w="19050" cap="flat" cmpd="sng">
                <a:solidFill>
                  <a:srgbClr val="1D7E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 rot="5400000">
                <a:off x="2305250" y="3549034"/>
                <a:ext cx="650262" cy="578782"/>
              </a:xfrm>
              <a:prstGeom prst="rightArrow">
                <a:avLst>
                  <a:gd name="adj1" fmla="val 34239"/>
                  <a:gd name="adj2" fmla="val 57035"/>
                </a:avLst>
              </a:prstGeom>
              <a:solidFill>
                <a:srgbClr val="E0EAC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>
                <a:off x="972765" y="2584306"/>
                <a:ext cx="3421774" cy="650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4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chemeClr val="dk1"/>
                    </a:solidFill>
                    <a:latin typeface="NanumGothic"/>
                    <a:ea typeface="NanumGothic"/>
                    <a:cs typeface="NanumGothic"/>
                    <a:sym typeface="Nanum Gothic"/>
                  </a:rPr>
                  <a:t>웹 기반 플랫폼</a:t>
                </a:r>
                <a:endParaRPr sz="2800" b="1" i="0" u="none" strike="noStrike" cap="none">
                  <a:solidFill>
                    <a:srgbClr val="1D7E75"/>
                  </a:solidFill>
                  <a:latin typeface="NanumGothic"/>
                  <a:ea typeface="NanumGothic"/>
                  <a:cs typeface="NanumGothic"/>
                  <a:sym typeface="Nanum Gothic"/>
                </a:endParaRPr>
              </a:p>
            </p:txBody>
          </p:sp>
        </p:grpSp>
        <p:sp>
          <p:nvSpPr>
            <p:cNvPr id="226" name="Google Shape;226;p25"/>
            <p:cNvSpPr/>
            <p:nvPr/>
          </p:nvSpPr>
          <p:spPr>
            <a:xfrm>
              <a:off x="758492" y="4647795"/>
              <a:ext cx="3847506" cy="262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운영체제(OS)에</a:t>
              </a:r>
              <a:endParaRPr sz="26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관계없이</a:t>
              </a:r>
              <a:endParaRPr sz="26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다양한 기기에서</a:t>
              </a:r>
              <a:endParaRPr sz="26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언제 어디서나 접근 가능</a:t>
              </a:r>
              <a:endParaRPr sz="26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endParaRPr sz="26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227" name="Google Shape;227;p25"/>
          <p:cNvGrpSpPr/>
          <p:nvPr/>
        </p:nvGrpSpPr>
        <p:grpSpPr>
          <a:xfrm>
            <a:off x="4983831" y="2376209"/>
            <a:ext cx="3918256" cy="6814066"/>
            <a:chOff x="4983831" y="2376209"/>
            <a:chExt cx="3918256" cy="6814066"/>
          </a:xfrm>
        </p:grpSpPr>
        <p:sp>
          <p:nvSpPr>
            <p:cNvPr id="228" name="Google Shape;228;p25"/>
            <p:cNvSpPr/>
            <p:nvPr/>
          </p:nvSpPr>
          <p:spPr>
            <a:xfrm>
              <a:off x="4983832" y="2376209"/>
              <a:ext cx="3918255" cy="6814066"/>
            </a:xfrm>
            <a:prstGeom prst="rect">
              <a:avLst/>
            </a:prstGeom>
            <a:solidFill>
              <a:srgbClr val="2C573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4983831" y="2376209"/>
              <a:ext cx="3918255" cy="1152075"/>
            </a:xfrm>
            <a:prstGeom prst="rect">
              <a:avLst/>
            </a:prstGeom>
            <a:solidFill>
              <a:srgbClr val="E0EAC6"/>
            </a:solidFill>
            <a:ln w="19050" cap="flat" cmpd="sng">
              <a:solidFill>
                <a:srgbClr val="1D7E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 rot="5400000">
              <a:off x="6565965" y="3549034"/>
              <a:ext cx="650262" cy="578782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E0EAC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5019207" y="4939626"/>
              <a:ext cx="3847506" cy="262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사내 환경과</a:t>
              </a:r>
              <a:endParaRPr sz="26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직원 건강 데이터를</a:t>
              </a:r>
              <a:endParaRPr sz="26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반영한 식단 상담</a:t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5233480" y="2584306"/>
              <a:ext cx="3421774" cy="650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기업 맞춤형 AI 챗봇</a:t>
              </a:r>
              <a:endParaRPr sz="2800" b="1" i="0" u="none" strike="noStrike" cap="none">
                <a:solidFill>
                  <a:srgbClr val="1D7E75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233" name="Google Shape;233;p25"/>
          <p:cNvGrpSpPr/>
          <p:nvPr/>
        </p:nvGrpSpPr>
        <p:grpSpPr>
          <a:xfrm>
            <a:off x="9264001" y="2376209"/>
            <a:ext cx="3918256" cy="6814066"/>
            <a:chOff x="9264001" y="2376209"/>
            <a:chExt cx="3918256" cy="6814066"/>
          </a:xfrm>
        </p:grpSpPr>
        <p:sp>
          <p:nvSpPr>
            <p:cNvPr id="234" name="Google Shape;234;p25"/>
            <p:cNvSpPr/>
            <p:nvPr/>
          </p:nvSpPr>
          <p:spPr>
            <a:xfrm>
              <a:off x="9264002" y="2376209"/>
              <a:ext cx="3918255" cy="6814066"/>
            </a:xfrm>
            <a:prstGeom prst="rect">
              <a:avLst/>
            </a:prstGeom>
            <a:solidFill>
              <a:srgbClr val="2C573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9264001" y="2376209"/>
              <a:ext cx="3918255" cy="1152075"/>
            </a:xfrm>
            <a:prstGeom prst="rect">
              <a:avLst/>
            </a:prstGeom>
            <a:solidFill>
              <a:srgbClr val="E0EAC6"/>
            </a:solidFill>
            <a:ln w="19050" cap="flat" cmpd="sng">
              <a:solidFill>
                <a:srgbClr val="1D7E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 rot="5400000">
              <a:off x="10846135" y="3549034"/>
              <a:ext cx="650262" cy="578782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E0EAC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299377" y="4939626"/>
              <a:ext cx="3847506" cy="262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이전 선택 및 피드백을</a:t>
              </a:r>
              <a:endParaRPr sz="26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학습하여 개인화된 </a:t>
              </a:r>
              <a:endParaRPr sz="26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정교한 식단 제공</a:t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9513650" y="2584306"/>
              <a:ext cx="3421774" cy="650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데이터 기반 개인화</a:t>
              </a:r>
              <a:endParaRPr sz="2800" b="1" i="0" u="none" strike="noStrike" cap="none">
                <a:solidFill>
                  <a:srgbClr val="1D7E75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239" name="Google Shape;239;p25"/>
          <p:cNvGrpSpPr/>
          <p:nvPr/>
        </p:nvGrpSpPr>
        <p:grpSpPr>
          <a:xfrm>
            <a:off x="13524716" y="2376209"/>
            <a:ext cx="3918256" cy="6814066"/>
            <a:chOff x="13524716" y="2376209"/>
            <a:chExt cx="3918256" cy="6814066"/>
          </a:xfrm>
        </p:grpSpPr>
        <p:sp>
          <p:nvSpPr>
            <p:cNvPr id="240" name="Google Shape;240;p25"/>
            <p:cNvSpPr/>
            <p:nvPr/>
          </p:nvSpPr>
          <p:spPr>
            <a:xfrm>
              <a:off x="13524717" y="2376209"/>
              <a:ext cx="3918255" cy="6814066"/>
            </a:xfrm>
            <a:prstGeom prst="rect">
              <a:avLst/>
            </a:prstGeom>
            <a:solidFill>
              <a:srgbClr val="2C573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13524716" y="2376209"/>
              <a:ext cx="3918255" cy="1152075"/>
            </a:xfrm>
            <a:prstGeom prst="rect">
              <a:avLst/>
            </a:prstGeom>
            <a:solidFill>
              <a:srgbClr val="E0EAC6"/>
            </a:solidFill>
            <a:ln w="19050" cap="flat" cmpd="sng">
              <a:solidFill>
                <a:srgbClr val="1D7E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 rot="5400000">
              <a:off x="15106850" y="3549034"/>
              <a:ext cx="650262" cy="578782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E0EAC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13560100" y="4647801"/>
              <a:ext cx="3847500" cy="30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 dirty="0" err="1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일정에</a:t>
              </a:r>
              <a:r>
                <a:rPr lang="en-US" sz="2600" b="1" i="0" u="none" strike="noStrike" cap="none" dirty="0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600" b="1" i="0" u="none" strike="noStrike" cap="none" dirty="0" err="1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맞춰</a:t>
              </a:r>
              <a:endParaRPr sz="2600" b="1" i="0" u="none" strike="noStrike" cap="none" dirty="0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 dirty="0" err="1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구독</a:t>
              </a:r>
              <a:r>
                <a:rPr lang="en-US" sz="2600" b="1" i="0" u="none" strike="noStrike" cap="none" dirty="0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600" b="1" i="0" u="none" strike="noStrike" cap="none" dirty="0" err="1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예약</a:t>
              </a:r>
              <a:r>
                <a:rPr lang="en-US" sz="2600" b="1" i="0" u="none" strike="noStrike" cap="none" dirty="0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600" b="1" i="0" u="none" strike="noStrike" cap="none" dirty="0" err="1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가능</a:t>
              </a:r>
              <a:r>
                <a:rPr lang="en-US" sz="2600" b="1" i="0" u="none" strike="noStrike" cap="none" dirty="0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,</a:t>
              </a:r>
              <a:endParaRPr dirty="0"/>
            </a:p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 dirty="0" err="1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식사관리의</a:t>
              </a:r>
              <a:r>
                <a:rPr lang="en-US" sz="2600" b="1" i="0" u="none" strike="noStrike" cap="none" dirty="0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600" b="1" i="0" u="none" strike="noStrike" cap="none" dirty="0" err="1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지속성과</a:t>
              </a:r>
              <a:endParaRPr sz="2600" b="1" i="0" u="none" strike="noStrike" cap="none" dirty="0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1" i="0" u="none" strike="noStrike" cap="none" dirty="0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600" b="1" i="0" u="none" strike="noStrike" cap="none" dirty="0" err="1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편의성</a:t>
              </a:r>
              <a:r>
                <a:rPr lang="en-US" sz="2600" b="1" i="0" u="none" strike="noStrike" cap="none" dirty="0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600" b="1" i="0" u="none" strike="noStrike" cap="none" dirty="0" err="1">
                  <a:solidFill>
                    <a:schemeClr val="lt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강화</a:t>
              </a:r>
              <a:endParaRPr dirty="0"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13774365" y="2584306"/>
              <a:ext cx="3421774" cy="650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식단 구독 연동</a:t>
              </a:r>
              <a:endParaRPr sz="2800" b="1" i="0" u="none" strike="noStrike" cap="none">
                <a:solidFill>
                  <a:srgbClr val="1D7E75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pic>
        <p:nvPicPr>
          <p:cNvPr id="245" name="Google Shape;24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/>
        </p:nvSpPr>
        <p:spPr>
          <a:xfrm>
            <a:off x="518600" y="234537"/>
            <a:ext cx="58060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차별화 방안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2. 프로젝트 개요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/>
        </p:nvSpPr>
        <p:spPr>
          <a:xfrm>
            <a:off x="3916207" y="4349700"/>
            <a:ext cx="10455586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3. 화면 구성 및 기능 소개</a:t>
            </a:r>
            <a:endParaRPr sz="72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3. 화면 구성 및 기능 소개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시스템 구성도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7075" y="2873025"/>
            <a:ext cx="1734000" cy="13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/>
          <p:nvPr/>
        </p:nvSpPr>
        <p:spPr>
          <a:xfrm>
            <a:off x="6179051" y="4089033"/>
            <a:ext cx="9825" cy="1547246"/>
          </a:xfrm>
          <a:custGeom>
            <a:avLst/>
            <a:gdLst/>
            <a:ahLst/>
            <a:cxnLst/>
            <a:rect l="l" t="t" r="r" b="b"/>
            <a:pathLst>
              <a:path w="10000" h="1677231" fill="none" extrusionOk="0">
                <a:moveTo>
                  <a:pt x="0" y="0"/>
                </a:moveTo>
                <a:lnTo>
                  <a:pt x="0" y="1677231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15305331" y="2911428"/>
            <a:ext cx="9825" cy="2729681"/>
          </a:xfrm>
          <a:custGeom>
            <a:avLst/>
            <a:gdLst/>
            <a:ahLst/>
            <a:cxnLst/>
            <a:rect l="l" t="t" r="r" b="b"/>
            <a:pathLst>
              <a:path w="10000" h="2959004" fill="none" extrusionOk="0">
                <a:moveTo>
                  <a:pt x="0" y="0"/>
                </a:moveTo>
                <a:lnTo>
                  <a:pt x="0" y="2959004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9949225" y="1964875"/>
            <a:ext cx="3275630" cy="1356679"/>
          </a:xfrm>
          <a:custGeom>
            <a:avLst/>
            <a:gdLst/>
            <a:ahLst/>
            <a:cxnLst/>
            <a:rect l="l" t="t" r="r" b="b"/>
            <a:pathLst>
              <a:path w="3333975" h="1264969" extrusionOk="0">
                <a:moveTo>
                  <a:pt x="110000" y="0"/>
                </a:moveTo>
                <a:lnTo>
                  <a:pt x="3223975" y="0"/>
                </a:lnTo>
                <a:cubicBezTo>
                  <a:pt x="3284695" y="0"/>
                  <a:pt x="3333975" y="49280"/>
                  <a:pt x="3333975" y="110000"/>
                </a:cubicBezTo>
                <a:lnTo>
                  <a:pt x="3333975" y="1154969"/>
                </a:lnTo>
                <a:cubicBezTo>
                  <a:pt x="3333975" y="1215689"/>
                  <a:pt x="3284695" y="1264969"/>
                  <a:pt x="3223975" y="1264969"/>
                </a:cubicBezTo>
                <a:lnTo>
                  <a:pt x="110000" y="1264969"/>
                </a:lnTo>
                <a:cubicBezTo>
                  <a:pt x="49280" y="1264969"/>
                  <a:pt x="0" y="1215689"/>
                  <a:pt x="0" y="1154969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3333975" h="1264969" fill="none" extrusionOk="0">
                <a:moveTo>
                  <a:pt x="110000" y="0"/>
                </a:moveTo>
                <a:lnTo>
                  <a:pt x="3223975" y="0"/>
                </a:lnTo>
                <a:cubicBezTo>
                  <a:pt x="3284695" y="0"/>
                  <a:pt x="3333975" y="49280"/>
                  <a:pt x="3333975" y="110000"/>
                </a:cubicBezTo>
                <a:lnTo>
                  <a:pt x="3333975" y="1154969"/>
                </a:lnTo>
                <a:cubicBezTo>
                  <a:pt x="3333975" y="1215689"/>
                  <a:pt x="3284695" y="1264969"/>
                  <a:pt x="3223975" y="1264969"/>
                </a:cubicBezTo>
                <a:lnTo>
                  <a:pt x="110000" y="1264969"/>
                </a:lnTo>
                <a:cubicBezTo>
                  <a:pt x="49280" y="1264969"/>
                  <a:pt x="0" y="1215689"/>
                  <a:pt x="0" y="1154969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w="9525" cap="flat" cmpd="sng">
            <a:solidFill>
              <a:srgbClr val="1018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11689970" y="3462630"/>
            <a:ext cx="9825" cy="1490703"/>
          </a:xfrm>
          <a:custGeom>
            <a:avLst/>
            <a:gdLst/>
            <a:ahLst/>
            <a:cxnLst/>
            <a:rect l="l" t="t" r="r" b="b"/>
            <a:pathLst>
              <a:path w="10000" h="1615938" fill="none" extrusionOk="0">
                <a:moveTo>
                  <a:pt x="0" y="0"/>
                </a:moveTo>
                <a:lnTo>
                  <a:pt x="0" y="1615938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4937800" y="5788426"/>
            <a:ext cx="2484681" cy="2554561"/>
          </a:xfrm>
          <a:custGeom>
            <a:avLst/>
            <a:gdLst/>
            <a:ahLst/>
            <a:cxnLst/>
            <a:rect l="l" t="t" r="r" b="b"/>
            <a:pathLst>
              <a:path w="2528937" h="2462227" extrusionOk="0">
                <a:moveTo>
                  <a:pt x="110000" y="0"/>
                </a:moveTo>
                <a:lnTo>
                  <a:pt x="2418937" y="0"/>
                </a:lnTo>
                <a:cubicBezTo>
                  <a:pt x="2479657" y="0"/>
                  <a:pt x="2528937" y="49280"/>
                  <a:pt x="2528937" y="110000"/>
                </a:cubicBezTo>
                <a:lnTo>
                  <a:pt x="2528937" y="2352227"/>
                </a:lnTo>
                <a:cubicBezTo>
                  <a:pt x="2528937" y="2412947"/>
                  <a:pt x="2479657" y="2462227"/>
                  <a:pt x="2418937" y="2462227"/>
                </a:cubicBezTo>
                <a:lnTo>
                  <a:pt x="110000" y="2462227"/>
                </a:lnTo>
                <a:cubicBezTo>
                  <a:pt x="49280" y="2462227"/>
                  <a:pt x="0" y="2412947"/>
                  <a:pt x="0" y="235222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528937" h="2462227" fill="none" extrusionOk="0">
                <a:moveTo>
                  <a:pt x="110000" y="0"/>
                </a:moveTo>
                <a:lnTo>
                  <a:pt x="2418937" y="0"/>
                </a:lnTo>
                <a:cubicBezTo>
                  <a:pt x="2479657" y="0"/>
                  <a:pt x="2528937" y="49280"/>
                  <a:pt x="2528937" y="110000"/>
                </a:cubicBezTo>
                <a:lnTo>
                  <a:pt x="2528937" y="2352227"/>
                </a:lnTo>
                <a:cubicBezTo>
                  <a:pt x="2528937" y="2412947"/>
                  <a:pt x="2479657" y="2462227"/>
                  <a:pt x="2418937" y="2462227"/>
                </a:cubicBezTo>
                <a:lnTo>
                  <a:pt x="110000" y="2462227"/>
                </a:lnTo>
                <a:cubicBezTo>
                  <a:pt x="49280" y="2462227"/>
                  <a:pt x="0" y="2412947"/>
                  <a:pt x="0" y="235222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w="9525" cap="flat" cmpd="sng">
            <a:solidFill>
              <a:srgbClr val="1018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1060475" y="7003950"/>
            <a:ext cx="2164693" cy="1890792"/>
          </a:xfrm>
          <a:custGeom>
            <a:avLst/>
            <a:gdLst/>
            <a:ahLst/>
            <a:cxnLst/>
            <a:rect l="l" t="t" r="r" b="b"/>
            <a:pathLst>
              <a:path w="1807677" h="1651347" extrusionOk="0">
                <a:moveTo>
                  <a:pt x="110000" y="0"/>
                </a:moveTo>
                <a:lnTo>
                  <a:pt x="1697677" y="0"/>
                </a:lnTo>
                <a:cubicBezTo>
                  <a:pt x="1758397" y="0"/>
                  <a:pt x="1807677" y="49280"/>
                  <a:pt x="1807677" y="110000"/>
                </a:cubicBezTo>
                <a:lnTo>
                  <a:pt x="1807677" y="1541347"/>
                </a:lnTo>
                <a:cubicBezTo>
                  <a:pt x="1807677" y="1602067"/>
                  <a:pt x="1758397" y="1651347"/>
                  <a:pt x="1697677" y="1651347"/>
                </a:cubicBezTo>
                <a:lnTo>
                  <a:pt x="110000" y="1651347"/>
                </a:lnTo>
                <a:cubicBezTo>
                  <a:pt x="49280" y="1651347"/>
                  <a:pt x="0" y="1602067"/>
                  <a:pt x="0" y="154134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1807677" h="1651347" fill="none" extrusionOk="0">
                <a:moveTo>
                  <a:pt x="110000" y="0"/>
                </a:moveTo>
                <a:lnTo>
                  <a:pt x="1697677" y="0"/>
                </a:lnTo>
                <a:cubicBezTo>
                  <a:pt x="1758397" y="0"/>
                  <a:pt x="1807677" y="49280"/>
                  <a:pt x="1807677" y="110000"/>
                </a:cubicBezTo>
                <a:lnTo>
                  <a:pt x="1807677" y="1541347"/>
                </a:lnTo>
                <a:cubicBezTo>
                  <a:pt x="1807677" y="1602067"/>
                  <a:pt x="1758397" y="1651347"/>
                  <a:pt x="1697677" y="1651347"/>
                </a:cubicBezTo>
                <a:lnTo>
                  <a:pt x="110000" y="1651347"/>
                </a:lnTo>
                <a:cubicBezTo>
                  <a:pt x="49280" y="1651347"/>
                  <a:pt x="0" y="1602067"/>
                  <a:pt x="0" y="154134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w="9525" cap="flat" cmpd="sng">
            <a:solidFill>
              <a:srgbClr val="1018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5330750" y="2528701"/>
            <a:ext cx="2326635" cy="1522211"/>
          </a:xfrm>
          <a:custGeom>
            <a:avLst/>
            <a:gdLst/>
            <a:ahLst/>
            <a:cxnLst/>
            <a:rect l="l" t="t" r="r" b="b"/>
            <a:pathLst>
              <a:path w="1887736" h="1470735" extrusionOk="0">
                <a:moveTo>
                  <a:pt x="110000" y="0"/>
                </a:moveTo>
                <a:lnTo>
                  <a:pt x="1777736" y="0"/>
                </a:lnTo>
                <a:cubicBezTo>
                  <a:pt x="1838456" y="0"/>
                  <a:pt x="1887736" y="49280"/>
                  <a:pt x="1887736" y="110000"/>
                </a:cubicBezTo>
                <a:lnTo>
                  <a:pt x="1887736" y="1360735"/>
                </a:lnTo>
                <a:cubicBezTo>
                  <a:pt x="1887736" y="1421455"/>
                  <a:pt x="1838456" y="1470735"/>
                  <a:pt x="1777736" y="1470735"/>
                </a:cubicBezTo>
                <a:lnTo>
                  <a:pt x="110000" y="1470735"/>
                </a:lnTo>
                <a:cubicBezTo>
                  <a:pt x="49280" y="1470735"/>
                  <a:pt x="0" y="1421455"/>
                  <a:pt x="0" y="1360735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1887736" h="1470735" fill="none" extrusionOk="0">
                <a:moveTo>
                  <a:pt x="110000" y="0"/>
                </a:moveTo>
                <a:lnTo>
                  <a:pt x="1777736" y="0"/>
                </a:lnTo>
                <a:cubicBezTo>
                  <a:pt x="1838456" y="0"/>
                  <a:pt x="1887736" y="49280"/>
                  <a:pt x="1887736" y="110000"/>
                </a:cubicBezTo>
                <a:lnTo>
                  <a:pt x="1887736" y="1360735"/>
                </a:lnTo>
                <a:cubicBezTo>
                  <a:pt x="1887736" y="1421455"/>
                  <a:pt x="1838456" y="1470735"/>
                  <a:pt x="1777736" y="1470735"/>
                </a:cubicBezTo>
                <a:lnTo>
                  <a:pt x="110000" y="1470735"/>
                </a:lnTo>
                <a:cubicBezTo>
                  <a:pt x="49280" y="1470735"/>
                  <a:pt x="0" y="1421455"/>
                  <a:pt x="0" y="1360735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w="9525" cap="flat" cmpd="sng">
            <a:solidFill>
              <a:srgbClr val="1018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5592052" y="2814200"/>
            <a:ext cx="1734000" cy="516600"/>
          </a:xfrm>
          <a:custGeom>
            <a:avLst/>
            <a:gdLst/>
            <a:ahLst/>
            <a:cxnLst/>
            <a:rect l="l" t="t" r="r" b="b"/>
            <a:pathLst>
              <a:path w="1200000" h="560000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w="1200000" h="560000" fill="none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6"/>
          <p:cNvSpPr/>
          <p:nvPr/>
        </p:nvSpPr>
        <p:spPr>
          <a:xfrm>
            <a:off x="4991849" y="4607151"/>
            <a:ext cx="2375194" cy="419200"/>
          </a:xfrm>
          <a:custGeom>
            <a:avLst/>
            <a:gdLst/>
            <a:ahLst/>
            <a:cxnLst/>
            <a:rect l="l" t="t" r="r" b="b"/>
            <a:pathLst>
              <a:path w="2646456" h="640000" extrusionOk="0">
                <a:moveTo>
                  <a:pt x="110000" y="0"/>
                </a:moveTo>
                <a:lnTo>
                  <a:pt x="2536456" y="0"/>
                </a:lnTo>
                <a:cubicBezTo>
                  <a:pt x="2597176" y="0"/>
                  <a:pt x="2646456" y="49280"/>
                  <a:pt x="2646456" y="110000"/>
                </a:cubicBezTo>
                <a:lnTo>
                  <a:pt x="2646456" y="530000"/>
                </a:lnTo>
                <a:cubicBezTo>
                  <a:pt x="2646456" y="590720"/>
                  <a:pt x="2597176" y="640000"/>
                  <a:pt x="2536456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646456" h="640000" fill="none" extrusionOk="0">
                <a:moveTo>
                  <a:pt x="110000" y="0"/>
                </a:moveTo>
                <a:lnTo>
                  <a:pt x="2536456" y="0"/>
                </a:lnTo>
                <a:cubicBezTo>
                  <a:pt x="2597176" y="0"/>
                  <a:pt x="2646456" y="49280"/>
                  <a:pt x="2646456" y="110000"/>
                </a:cubicBezTo>
                <a:lnTo>
                  <a:pt x="2646456" y="530000"/>
                </a:lnTo>
                <a:cubicBezTo>
                  <a:pt x="2646456" y="590720"/>
                  <a:pt x="2597176" y="640000"/>
                  <a:pt x="2536456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w="10000" cap="flat" cmpd="sng">
            <a:solidFill>
              <a:srgbClr val="1018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4947817" y="4629074"/>
            <a:ext cx="2464683" cy="350550"/>
          </a:xfrm>
          <a:custGeom>
            <a:avLst/>
            <a:gdLst/>
            <a:ahLst/>
            <a:cxnLst/>
            <a:rect l="l" t="t" r="r" b="b"/>
            <a:pathLst>
              <a:path w="2508583" h="380000" extrusionOk="0">
                <a:moveTo>
                  <a:pt x="0" y="0"/>
                </a:moveTo>
                <a:lnTo>
                  <a:pt x="2508583" y="0"/>
                </a:lnTo>
                <a:lnTo>
                  <a:pt x="2508583" y="380000"/>
                </a:lnTo>
                <a:lnTo>
                  <a:pt x="0" y="380000"/>
                </a:lnTo>
                <a:lnTo>
                  <a:pt x="0" y="0"/>
                </a:lnTo>
                <a:close/>
              </a:path>
              <a:path w="2508583" h="380000" fill="none" extrusionOk="0">
                <a:moveTo>
                  <a:pt x="0" y="0"/>
                </a:moveTo>
                <a:lnTo>
                  <a:pt x="2508583" y="0"/>
                </a:lnTo>
                <a:lnTo>
                  <a:pt x="2508583" y="380000"/>
                </a:lnTo>
                <a:lnTo>
                  <a:pt x="0" y="38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DB 관련 호출 발생</a:t>
            </a:r>
            <a:endParaRPr sz="2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272" name="Google Shape;27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4250" y="7189238"/>
            <a:ext cx="1453700" cy="11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5251" y="6377301"/>
            <a:ext cx="2164850" cy="100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0000" y="7776024"/>
            <a:ext cx="1052000" cy="99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67972" y="7760574"/>
            <a:ext cx="812025" cy="102966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/>
          <p:nvPr/>
        </p:nvSpPr>
        <p:spPr>
          <a:xfrm>
            <a:off x="7543414" y="6090990"/>
            <a:ext cx="937175" cy="1064526"/>
          </a:xfrm>
          <a:custGeom>
            <a:avLst/>
            <a:gdLst/>
            <a:ahLst/>
            <a:cxnLst/>
            <a:rect l="l" t="t" r="r" b="b"/>
            <a:pathLst>
              <a:path w="953868" h="1153958" fill="none" extrusionOk="0">
                <a:moveTo>
                  <a:pt x="0" y="1153958"/>
                </a:moveTo>
                <a:lnTo>
                  <a:pt x="953868" y="1153958"/>
                </a:lnTo>
                <a:lnTo>
                  <a:pt x="953868" y="0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8480878" y="5640408"/>
            <a:ext cx="1619239" cy="450698"/>
          </a:xfrm>
          <a:custGeom>
            <a:avLst/>
            <a:gdLst/>
            <a:ahLst/>
            <a:cxnLst/>
            <a:rect l="l" t="t" r="r" b="b"/>
            <a:pathLst>
              <a:path w="1648080" h="488562" fill="none" extrusionOk="0">
                <a:moveTo>
                  <a:pt x="1648080" y="0"/>
                </a:moveTo>
                <a:lnTo>
                  <a:pt x="0" y="0"/>
                </a:lnTo>
                <a:lnTo>
                  <a:pt x="0" y="488562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10228100" y="5093975"/>
            <a:ext cx="3107101" cy="1064232"/>
          </a:xfrm>
          <a:custGeom>
            <a:avLst/>
            <a:gdLst/>
            <a:ahLst/>
            <a:cxnLst/>
            <a:rect l="l" t="t" r="r" b="b"/>
            <a:pathLst>
              <a:path w="2987597" h="1020846" extrusionOk="0">
                <a:moveTo>
                  <a:pt x="110000" y="0"/>
                </a:moveTo>
                <a:lnTo>
                  <a:pt x="2877597" y="0"/>
                </a:lnTo>
                <a:cubicBezTo>
                  <a:pt x="2938317" y="0"/>
                  <a:pt x="2987597" y="49280"/>
                  <a:pt x="2987597" y="110000"/>
                </a:cubicBezTo>
                <a:lnTo>
                  <a:pt x="2987597" y="910846"/>
                </a:lnTo>
                <a:cubicBezTo>
                  <a:pt x="2987597" y="971566"/>
                  <a:pt x="2938317" y="1020846"/>
                  <a:pt x="2877597" y="1020846"/>
                </a:cubicBezTo>
                <a:lnTo>
                  <a:pt x="110000" y="1020846"/>
                </a:lnTo>
                <a:cubicBezTo>
                  <a:pt x="49280" y="1020846"/>
                  <a:pt x="0" y="971566"/>
                  <a:pt x="0" y="910846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987597" h="1020846" fill="none" extrusionOk="0">
                <a:moveTo>
                  <a:pt x="110000" y="0"/>
                </a:moveTo>
                <a:lnTo>
                  <a:pt x="2877597" y="0"/>
                </a:lnTo>
                <a:cubicBezTo>
                  <a:pt x="2938317" y="0"/>
                  <a:pt x="2987597" y="49280"/>
                  <a:pt x="2987597" y="110000"/>
                </a:cubicBezTo>
                <a:lnTo>
                  <a:pt x="2987597" y="910846"/>
                </a:lnTo>
                <a:cubicBezTo>
                  <a:pt x="2987597" y="971566"/>
                  <a:pt x="2938317" y="1020846"/>
                  <a:pt x="2877597" y="1020846"/>
                </a:cubicBezTo>
                <a:lnTo>
                  <a:pt x="110000" y="1020846"/>
                </a:lnTo>
                <a:cubicBezTo>
                  <a:pt x="49280" y="1020846"/>
                  <a:pt x="0" y="971566"/>
                  <a:pt x="0" y="910846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w="9525" cap="flat" cmpd="sng">
            <a:solidFill>
              <a:srgbClr val="10184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10507278" y="3928972"/>
            <a:ext cx="2375198" cy="419200"/>
          </a:xfrm>
          <a:custGeom>
            <a:avLst/>
            <a:gdLst/>
            <a:ahLst/>
            <a:cxnLst/>
            <a:rect l="l" t="t" r="r" b="b"/>
            <a:pathLst>
              <a:path w="2646460" h="640000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646460" h="640000" fill="none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w="10000" cap="flat" cmpd="sng">
            <a:solidFill>
              <a:srgbClr val="1018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10533070" y="3949540"/>
            <a:ext cx="2324983" cy="378225"/>
          </a:xfrm>
          <a:custGeom>
            <a:avLst/>
            <a:gdLst/>
            <a:ahLst/>
            <a:cxnLst/>
            <a:rect l="l" t="t" r="r" b="b"/>
            <a:pathLst>
              <a:path w="2366395" h="410000" extrusionOk="0">
                <a:moveTo>
                  <a:pt x="0" y="0"/>
                </a:moveTo>
                <a:lnTo>
                  <a:pt x="2366395" y="0"/>
                </a:lnTo>
                <a:lnTo>
                  <a:pt x="2366395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  <a:path w="2366395" h="410000" fill="none" extrusionOk="0">
                <a:moveTo>
                  <a:pt x="0" y="0"/>
                </a:moveTo>
                <a:lnTo>
                  <a:pt x="2366395" y="0"/>
                </a:lnTo>
                <a:lnTo>
                  <a:pt x="2366395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질의 관련 문서 검색</a:t>
            </a:r>
            <a:endParaRPr sz="2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59027" y="5343074"/>
            <a:ext cx="2164850" cy="73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03410" y="6815302"/>
            <a:ext cx="2030075" cy="56271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/>
          <p:nvPr/>
        </p:nvSpPr>
        <p:spPr>
          <a:xfrm>
            <a:off x="11735987" y="7969924"/>
            <a:ext cx="9825" cy="834006"/>
          </a:xfrm>
          <a:custGeom>
            <a:avLst/>
            <a:gdLst/>
            <a:ahLst/>
            <a:cxnLst/>
            <a:rect l="l" t="t" r="r" b="b"/>
            <a:pathLst>
              <a:path w="10000" h="1069239" fill="none" extrusionOk="0">
                <a:moveTo>
                  <a:pt x="0" y="0"/>
                </a:moveTo>
                <a:lnTo>
                  <a:pt x="0" y="1069239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26"/>
          <p:cNvPicPr preferRelativeResize="0"/>
          <p:nvPr/>
        </p:nvPicPr>
        <p:blipFill rotWithShape="1">
          <a:blip r:embed="rId11">
            <a:alphaModFix/>
          </a:blip>
          <a:srcRect t="20925" b="21108"/>
          <a:stretch/>
        </p:blipFill>
        <p:spPr>
          <a:xfrm>
            <a:off x="10540951" y="2333025"/>
            <a:ext cx="2166177" cy="1149381"/>
          </a:xfrm>
          <a:custGeom>
            <a:avLst/>
            <a:gdLst/>
            <a:ahLst/>
            <a:cxnLst/>
            <a:rect l="l" t="t" r="r" b="b"/>
            <a:pathLst>
              <a:path w="1887736" h="1086885" extrusionOk="0">
                <a:moveTo>
                  <a:pt x="1887736" y="227445"/>
                </a:moveTo>
                <a:lnTo>
                  <a:pt x="1887736" y="857445"/>
                </a:lnTo>
                <a:lnTo>
                  <a:pt x="0" y="857445"/>
                </a:lnTo>
                <a:lnTo>
                  <a:pt x="0" y="227445"/>
                </a:lnTo>
                <a:lnTo>
                  <a:pt x="1887736" y="22744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10974438" y="2092475"/>
            <a:ext cx="1530000" cy="558600"/>
          </a:xfrm>
          <a:custGeom>
            <a:avLst/>
            <a:gdLst/>
            <a:ahLst/>
            <a:cxnLst/>
            <a:rect l="l" t="t" r="r" b="b"/>
            <a:pathLst>
              <a:path w="1200000" h="560000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w="1200000" h="560000" fill="none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6"/>
          <p:cNvPicPr preferRelativeResize="0"/>
          <p:nvPr/>
        </p:nvPicPr>
        <p:blipFill rotWithShape="1">
          <a:blip r:embed="rId12">
            <a:alphaModFix/>
          </a:blip>
          <a:srcRect l="8052" t="32986" r="6006" b="31857"/>
          <a:stretch/>
        </p:blipFill>
        <p:spPr>
          <a:xfrm>
            <a:off x="9852051" y="1575199"/>
            <a:ext cx="1162729" cy="762896"/>
          </a:xfrm>
          <a:custGeom>
            <a:avLst/>
            <a:gdLst/>
            <a:ahLst/>
            <a:cxnLst/>
            <a:rect l="l" t="t" r="r" b="b"/>
            <a:pathLst>
              <a:path w="1183439" h="826987" extrusionOk="0">
                <a:moveTo>
                  <a:pt x="1112314" y="272783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3"/>
                </a:lnTo>
                <a:lnTo>
                  <a:pt x="1112314" y="27278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7" name="Google Shape;287;p26"/>
          <p:cNvSpPr/>
          <p:nvPr/>
        </p:nvSpPr>
        <p:spPr>
          <a:xfrm>
            <a:off x="11236506" y="8962921"/>
            <a:ext cx="1542525" cy="664280"/>
          </a:xfrm>
          <a:custGeom>
            <a:avLst/>
            <a:gdLst/>
            <a:ahLst/>
            <a:cxnLst/>
            <a:rect l="l" t="t" r="r" b="b"/>
            <a:pathLst>
              <a:path w="1570000" h="720087" extrusionOk="0">
                <a:moveTo>
                  <a:pt x="0" y="0"/>
                </a:moveTo>
                <a:lnTo>
                  <a:pt x="1570000" y="0"/>
                </a:lnTo>
                <a:lnTo>
                  <a:pt x="1570000" y="720087"/>
                </a:lnTo>
                <a:lnTo>
                  <a:pt x="0" y="720087"/>
                </a:lnTo>
                <a:lnTo>
                  <a:pt x="0" y="0"/>
                </a:lnTo>
                <a:close/>
              </a:path>
              <a:path w="1570000" h="720087" fill="none" extrusionOk="0">
                <a:moveTo>
                  <a:pt x="0" y="0"/>
                </a:moveTo>
                <a:lnTo>
                  <a:pt x="1570000" y="0"/>
                </a:lnTo>
                <a:lnTo>
                  <a:pt x="1570000" y="720087"/>
                </a:lnTo>
                <a:lnTo>
                  <a:pt x="0" y="72008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Open AI API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13466368" y="2749197"/>
            <a:ext cx="1283710" cy="9225"/>
          </a:xfrm>
          <a:custGeom>
            <a:avLst/>
            <a:gdLst/>
            <a:ahLst/>
            <a:cxnLst/>
            <a:rect l="l" t="t" r="r" b="b"/>
            <a:pathLst>
              <a:path w="1306575" h="10000" fill="none" extrusionOk="0">
                <a:moveTo>
                  <a:pt x="1306575" y="0"/>
                </a:moveTo>
                <a:lnTo>
                  <a:pt x="0" y="0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13461088" y="3267550"/>
            <a:ext cx="2029225" cy="684497"/>
          </a:xfrm>
          <a:custGeom>
            <a:avLst/>
            <a:gdLst/>
            <a:ahLst/>
            <a:cxnLst/>
            <a:rect l="l" t="t" r="r" b="b"/>
            <a:pathLst>
              <a:path w="1570000" h="605750" extrusionOk="0">
                <a:moveTo>
                  <a:pt x="0" y="0"/>
                </a:moveTo>
                <a:lnTo>
                  <a:pt x="1570000" y="0"/>
                </a:lnTo>
                <a:lnTo>
                  <a:pt x="1570000" y="605750"/>
                </a:lnTo>
                <a:lnTo>
                  <a:pt x="0" y="605750"/>
                </a:lnTo>
                <a:lnTo>
                  <a:pt x="0" y="0"/>
                </a:lnTo>
                <a:close/>
              </a:path>
              <a:path w="1570000" h="605750" fill="none" extrusionOk="0">
                <a:moveTo>
                  <a:pt x="0" y="0"/>
                </a:moveTo>
                <a:lnTo>
                  <a:pt x="1570000" y="0"/>
                </a:lnTo>
                <a:lnTo>
                  <a:pt x="1570000" y="605750"/>
                </a:lnTo>
                <a:lnTo>
                  <a:pt x="0" y="6057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Vector Embedding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15199936" y="2738006"/>
            <a:ext cx="526438" cy="9225"/>
          </a:xfrm>
          <a:custGeom>
            <a:avLst/>
            <a:gdLst/>
            <a:ahLst/>
            <a:cxnLst/>
            <a:rect l="l" t="t" r="r" b="b"/>
            <a:pathLst>
              <a:path w="535815" h="10000" fill="none" extrusionOk="0">
                <a:moveTo>
                  <a:pt x="0" y="0"/>
                </a:moveTo>
                <a:lnTo>
                  <a:pt x="535815" y="0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726522" y="2244428"/>
            <a:ext cx="1283700" cy="120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938052" y="5958800"/>
            <a:ext cx="812026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/>
          <p:nvPr/>
        </p:nvSpPr>
        <p:spPr>
          <a:xfrm>
            <a:off x="14605474" y="5958799"/>
            <a:ext cx="2004840" cy="835554"/>
          </a:xfrm>
          <a:custGeom>
            <a:avLst/>
            <a:gdLst/>
            <a:ahLst/>
            <a:cxnLst/>
            <a:rect l="l" t="t" r="r" b="b"/>
            <a:pathLst>
              <a:path w="2040550" h="905750" extrusionOk="0">
                <a:moveTo>
                  <a:pt x="0" y="0"/>
                </a:moveTo>
                <a:lnTo>
                  <a:pt x="2040550" y="0"/>
                </a:lnTo>
                <a:lnTo>
                  <a:pt x="2040550" y="905750"/>
                </a:lnTo>
                <a:lnTo>
                  <a:pt x="0" y="905750"/>
                </a:lnTo>
                <a:lnTo>
                  <a:pt x="0" y="0"/>
                </a:lnTo>
                <a:close/>
              </a:path>
              <a:path w="2040550" h="905750" fill="none" extrusionOk="0">
                <a:moveTo>
                  <a:pt x="0" y="0"/>
                </a:moveTo>
                <a:lnTo>
                  <a:pt x="2040550" y="0"/>
                </a:lnTo>
                <a:lnTo>
                  <a:pt x="2040550" y="905750"/>
                </a:lnTo>
                <a:lnTo>
                  <a:pt x="0" y="9057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Open AI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Embedding API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227813" y="4461175"/>
            <a:ext cx="2164850" cy="5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 rotWithShape="1">
          <a:blip r:embed="rId12">
            <a:alphaModFix/>
          </a:blip>
          <a:srcRect l="8052" t="32985" r="6006" b="31859"/>
          <a:stretch/>
        </p:blipFill>
        <p:spPr>
          <a:xfrm>
            <a:off x="10065664" y="4703910"/>
            <a:ext cx="1162730" cy="762896"/>
          </a:xfrm>
          <a:custGeom>
            <a:avLst/>
            <a:gdLst/>
            <a:ahLst/>
            <a:cxnLst/>
            <a:rect l="l" t="t" r="r" b="b"/>
            <a:pathLst>
              <a:path w="1183440" h="826987" extrusionOk="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12">
            <a:alphaModFix/>
          </a:blip>
          <a:srcRect l="8052" t="32985" r="6006" b="31859"/>
          <a:stretch/>
        </p:blipFill>
        <p:spPr>
          <a:xfrm>
            <a:off x="4834333" y="5466417"/>
            <a:ext cx="1162730" cy="762896"/>
          </a:xfrm>
          <a:custGeom>
            <a:avLst/>
            <a:gdLst/>
            <a:ahLst/>
            <a:cxnLst/>
            <a:rect l="l" t="t" r="r" b="b"/>
            <a:pathLst>
              <a:path w="1183440" h="826987" extrusionOk="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12">
            <a:alphaModFix/>
          </a:blip>
          <a:srcRect l="8052" t="32985" r="6006" b="31859"/>
          <a:stretch/>
        </p:blipFill>
        <p:spPr>
          <a:xfrm>
            <a:off x="5225239" y="2142758"/>
            <a:ext cx="1162730" cy="762896"/>
          </a:xfrm>
          <a:custGeom>
            <a:avLst/>
            <a:gdLst/>
            <a:ahLst/>
            <a:cxnLst/>
            <a:rect l="l" t="t" r="r" b="b"/>
            <a:pathLst>
              <a:path w="1183440" h="826987" extrusionOk="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 rotWithShape="1">
          <a:blip r:embed="rId12">
            <a:alphaModFix/>
          </a:blip>
          <a:srcRect l="8052" t="32985" r="6006" b="31859"/>
          <a:stretch/>
        </p:blipFill>
        <p:spPr>
          <a:xfrm>
            <a:off x="923250" y="6626693"/>
            <a:ext cx="1162730" cy="762896"/>
          </a:xfrm>
          <a:custGeom>
            <a:avLst/>
            <a:gdLst/>
            <a:ahLst/>
            <a:cxnLst/>
            <a:rect l="l" t="t" r="r" b="b"/>
            <a:pathLst>
              <a:path w="1183440" h="826987" extrusionOk="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9" name="Google Shape;299;p26"/>
          <p:cNvSpPr/>
          <p:nvPr/>
        </p:nvSpPr>
        <p:spPr>
          <a:xfrm>
            <a:off x="11713532" y="6315665"/>
            <a:ext cx="9825" cy="522992"/>
          </a:xfrm>
          <a:custGeom>
            <a:avLst/>
            <a:gdLst/>
            <a:ahLst/>
            <a:cxnLst/>
            <a:rect l="l" t="t" r="r" b="b"/>
            <a:pathLst>
              <a:path w="10000" h="566929" fill="none" extrusionOk="0">
                <a:moveTo>
                  <a:pt x="0" y="0"/>
                </a:moveTo>
                <a:lnTo>
                  <a:pt x="0" y="566929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2385802" y="6304942"/>
            <a:ext cx="2375198" cy="419200"/>
          </a:xfrm>
          <a:custGeom>
            <a:avLst/>
            <a:gdLst/>
            <a:ahLst/>
            <a:cxnLst/>
            <a:rect l="l" t="t" r="r" b="b"/>
            <a:pathLst>
              <a:path w="2646460" h="640000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646460" h="640000" fill="none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w="10000" cap="flat" cmpd="sng">
            <a:solidFill>
              <a:srgbClr val="1018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2558953" y="6325539"/>
            <a:ext cx="2030081" cy="378225"/>
          </a:xfrm>
          <a:custGeom>
            <a:avLst/>
            <a:gdLst/>
            <a:ahLst/>
            <a:cxnLst/>
            <a:rect l="l" t="t" r="r" b="b"/>
            <a:pathLst>
              <a:path w="2066240" h="410000" extrusionOk="0">
                <a:moveTo>
                  <a:pt x="0" y="0"/>
                </a:moveTo>
                <a:lnTo>
                  <a:pt x="2066240" y="0"/>
                </a:lnTo>
                <a:lnTo>
                  <a:pt x="2066240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  <a:path w="2066240" h="410000" fill="none" extrusionOk="0">
                <a:moveTo>
                  <a:pt x="0" y="0"/>
                </a:moveTo>
                <a:lnTo>
                  <a:pt x="2066240" y="0"/>
                </a:lnTo>
                <a:lnTo>
                  <a:pt x="2066240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유저 호출 발생</a:t>
            </a:r>
            <a:endParaRPr sz="2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7659069" y="5103716"/>
            <a:ext cx="2375198" cy="419200"/>
          </a:xfrm>
          <a:custGeom>
            <a:avLst/>
            <a:gdLst/>
            <a:ahLst/>
            <a:cxnLst/>
            <a:rect l="l" t="t" r="r" b="b"/>
            <a:pathLst>
              <a:path w="2646460" h="640000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w="2646460" h="640000" fill="none" extrusionOk="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w="10000" cap="flat" cmpd="sng">
            <a:solidFill>
              <a:srgbClr val="1018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7552276" y="5124284"/>
            <a:ext cx="2590318" cy="378225"/>
          </a:xfrm>
          <a:custGeom>
            <a:avLst/>
            <a:gdLst/>
            <a:ahLst/>
            <a:cxnLst/>
            <a:rect l="l" t="t" r="r" b="b"/>
            <a:pathLst>
              <a:path w="2636456" h="410000" extrusionOk="0">
                <a:moveTo>
                  <a:pt x="0" y="0"/>
                </a:moveTo>
                <a:lnTo>
                  <a:pt x="2636456" y="0"/>
                </a:lnTo>
                <a:lnTo>
                  <a:pt x="2636456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  <a:path w="2636456" h="410000" fill="none" extrusionOk="0">
                <a:moveTo>
                  <a:pt x="0" y="0"/>
                </a:moveTo>
                <a:lnTo>
                  <a:pt x="2636456" y="0"/>
                </a:lnTo>
                <a:lnTo>
                  <a:pt x="2636456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LLM 관련 호출 발생</a:t>
            </a:r>
            <a:endParaRPr sz="2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04" name="Google Shape;304;p26"/>
          <p:cNvSpPr/>
          <p:nvPr/>
        </p:nvSpPr>
        <p:spPr>
          <a:xfrm>
            <a:off x="3267175" y="7181040"/>
            <a:ext cx="612748" cy="684239"/>
          </a:xfrm>
          <a:custGeom>
            <a:avLst/>
            <a:gdLst/>
            <a:ahLst/>
            <a:cxnLst/>
            <a:rect l="l" t="t" r="r" b="b"/>
            <a:pathLst>
              <a:path w="623662" h="741723" fill="none" extrusionOk="0">
                <a:moveTo>
                  <a:pt x="0" y="741723"/>
                </a:moveTo>
                <a:lnTo>
                  <a:pt x="623662" y="741723"/>
                </a:lnTo>
                <a:lnTo>
                  <a:pt x="623662" y="0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3880112" y="6835180"/>
            <a:ext cx="815909" cy="345949"/>
          </a:xfrm>
          <a:custGeom>
            <a:avLst/>
            <a:gdLst/>
            <a:ahLst/>
            <a:cxnLst/>
            <a:rect l="l" t="t" r="r" b="b"/>
            <a:pathLst>
              <a:path w="830442" h="375012" fill="none" extrusionOk="0">
                <a:moveTo>
                  <a:pt x="830442" y="0"/>
                </a:moveTo>
                <a:lnTo>
                  <a:pt x="0" y="0"/>
                </a:lnTo>
                <a:lnTo>
                  <a:pt x="0" y="375012"/>
                </a:lnTo>
              </a:path>
            </a:pathLst>
          </a:custGeom>
          <a:noFill/>
          <a:ln w="10000" cap="flat" cmpd="sng">
            <a:solidFill>
              <a:srgbClr val="191919"/>
            </a:solidFill>
            <a:prstDash val="solid"/>
            <a:miter lim="8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 rotWithShape="1">
          <a:blip r:embed="rId16">
            <a:alphaModFix/>
          </a:blip>
          <a:srcRect t="17969" b="23113"/>
          <a:stretch/>
        </p:blipFill>
        <p:spPr>
          <a:xfrm>
            <a:off x="3534478" y="6837902"/>
            <a:ext cx="935858" cy="922663"/>
          </a:xfrm>
          <a:custGeom>
            <a:avLst/>
            <a:gdLst/>
            <a:ahLst/>
            <a:cxnLst/>
            <a:rect l="l" t="t" r="r" b="b"/>
            <a:pathLst>
              <a:path w="789754" h="1000177" extrusionOk="0">
                <a:moveTo>
                  <a:pt x="789754" y="179753"/>
                </a:moveTo>
                <a:lnTo>
                  <a:pt x="789754" y="769039"/>
                </a:lnTo>
                <a:lnTo>
                  <a:pt x="0" y="769039"/>
                </a:lnTo>
                <a:lnTo>
                  <a:pt x="0" y="179753"/>
                </a:lnTo>
                <a:lnTo>
                  <a:pt x="789754" y="17975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 rotWithShape="1">
          <a:blip r:embed="rId17">
            <a:alphaModFix/>
          </a:blip>
          <a:srcRect l="384" t="3926" r="386" b="15108"/>
          <a:stretch/>
        </p:blipFill>
        <p:spPr>
          <a:xfrm>
            <a:off x="13748839" y="2010245"/>
            <a:ext cx="1453698" cy="1469917"/>
          </a:xfrm>
          <a:custGeom>
            <a:avLst/>
            <a:gdLst/>
            <a:ahLst/>
            <a:cxnLst/>
            <a:rect l="l" t="t" r="r" b="b"/>
            <a:pathLst>
              <a:path w="1479591" h="1593406" extrusionOk="0">
                <a:moveTo>
                  <a:pt x="1473900" y="62598"/>
                </a:moveTo>
                <a:lnTo>
                  <a:pt x="1473900" y="1352692"/>
                </a:lnTo>
                <a:lnTo>
                  <a:pt x="5691" y="1352692"/>
                </a:lnTo>
                <a:lnTo>
                  <a:pt x="5691" y="62598"/>
                </a:lnTo>
                <a:lnTo>
                  <a:pt x="1473900" y="625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08" name="Google Shape;308;p26"/>
          <p:cNvSpPr/>
          <p:nvPr/>
        </p:nvSpPr>
        <p:spPr>
          <a:xfrm>
            <a:off x="11128932" y="5156057"/>
            <a:ext cx="1179000" cy="516600"/>
          </a:xfrm>
          <a:custGeom>
            <a:avLst/>
            <a:gdLst/>
            <a:ahLst/>
            <a:cxnLst/>
            <a:rect l="l" t="t" r="r" b="b"/>
            <a:pathLst>
              <a:path w="1200000" h="560000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w="1200000" h="560000" fill="none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5440687" y="5849502"/>
            <a:ext cx="1734000" cy="516600"/>
          </a:xfrm>
          <a:custGeom>
            <a:avLst/>
            <a:gdLst/>
            <a:ahLst/>
            <a:cxnLst/>
            <a:rect l="l" t="t" r="r" b="b"/>
            <a:pathLst>
              <a:path w="1200000" h="560000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w="1200000" h="560000" fill="none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1310325" y="7155525"/>
            <a:ext cx="1665000" cy="516600"/>
          </a:xfrm>
          <a:custGeom>
            <a:avLst/>
            <a:gdLst/>
            <a:ahLst/>
            <a:cxnLst/>
            <a:rect l="l" t="t" r="r" b="b"/>
            <a:pathLst>
              <a:path w="1200000" h="560000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w="1200000" h="560000" fill="none" extrusionOk="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658588" y="7507063"/>
            <a:ext cx="2164850" cy="5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07277" y="8914063"/>
            <a:ext cx="812026" cy="7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9"/>
          <p:cNvPicPr preferRelativeResize="0"/>
          <p:nvPr/>
        </p:nvPicPr>
        <p:blipFill rotWithShape="1">
          <a:blip r:embed="rId3">
            <a:alphaModFix/>
          </a:blip>
          <a:srcRect t="37045" b="15237"/>
          <a:stretch/>
        </p:blipFill>
        <p:spPr>
          <a:xfrm>
            <a:off x="6" y="-9354"/>
            <a:ext cx="4883104" cy="3758184"/>
          </a:xfrm>
          <a:custGeom>
            <a:avLst/>
            <a:gdLst/>
            <a:ahLst/>
            <a:cxnLst/>
            <a:rect l="l" t="t" r="r" b="b"/>
            <a:pathLst>
              <a:path w="3255403" h="2505456" extrusionOk="0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 rotWithShape="1">
          <a:blip r:embed="rId4">
            <a:alphaModFix/>
          </a:blip>
          <a:srcRect l="-714" t="15149" r="714" b="40230"/>
          <a:stretch/>
        </p:blipFill>
        <p:spPr>
          <a:xfrm>
            <a:off x="7013308" y="-9352"/>
            <a:ext cx="5516726" cy="3758183"/>
          </a:xfrm>
          <a:custGeom>
            <a:avLst/>
            <a:gdLst/>
            <a:ahLst/>
            <a:cxnLst/>
            <a:rect l="l" t="t" r="r" b="b"/>
            <a:pathLst>
              <a:path w="3677817" h="2505456" extrusionOk="0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 rotWithShape="1">
          <a:blip r:embed="rId5">
            <a:alphaModFix/>
          </a:blip>
          <a:srcRect t="20030" r="1" b="43432"/>
          <a:stretch/>
        </p:blipFill>
        <p:spPr>
          <a:xfrm>
            <a:off x="11072814" y="1"/>
            <a:ext cx="7215187" cy="3752756"/>
          </a:xfrm>
          <a:custGeom>
            <a:avLst/>
            <a:gdLst/>
            <a:ahLst/>
            <a:cxnLst/>
            <a:rect l="l" t="t" r="r" b="b"/>
            <a:pathLst>
              <a:path w="4810125" h="2501837" extrusionOk="0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 rotWithShape="1">
          <a:blip r:embed="rId6">
            <a:alphaModFix/>
          </a:blip>
          <a:srcRect r="-3" b="12845"/>
          <a:stretch/>
        </p:blipFill>
        <p:spPr>
          <a:xfrm>
            <a:off x="20" y="3987414"/>
            <a:ext cx="5656066" cy="6299586"/>
          </a:xfrm>
          <a:custGeom>
            <a:avLst/>
            <a:gdLst/>
            <a:ahLst/>
            <a:cxnLst/>
            <a:rect l="l" t="t" r="r" b="b"/>
            <a:pathLst>
              <a:path w="3770724" h="4199724" extrusionOk="0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9"/>
          <p:cNvPicPr preferRelativeResize="0"/>
          <p:nvPr/>
        </p:nvPicPr>
        <p:blipFill rotWithShape="1">
          <a:blip r:embed="rId7">
            <a:alphaModFix/>
          </a:blip>
          <a:srcRect t="29813" r="-1" b="16775"/>
          <a:stretch/>
        </p:blipFill>
        <p:spPr>
          <a:xfrm>
            <a:off x="3020694" y="3992850"/>
            <a:ext cx="7663089" cy="6296866"/>
          </a:xfrm>
          <a:custGeom>
            <a:avLst/>
            <a:gdLst/>
            <a:ahLst/>
            <a:cxnLst/>
            <a:rect l="l" t="t" r="r" b="b"/>
            <a:pathLst>
              <a:path w="5108726" h="4197911" extrusionOk="0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45" name="Google Shape;345;p29"/>
          <p:cNvSpPr/>
          <p:nvPr/>
        </p:nvSpPr>
        <p:spPr>
          <a:xfrm flipH="1">
            <a:off x="8029575" y="3990133"/>
            <a:ext cx="10258425" cy="6296867"/>
          </a:xfrm>
          <a:custGeom>
            <a:avLst/>
            <a:gdLst/>
            <a:ahLst/>
            <a:cxnLst/>
            <a:rect l="l" t="t" r="r" b="b"/>
            <a:pathLst>
              <a:path w="6838950" h="4197911" extrusionOk="0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6B90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7996136" y="3968885"/>
            <a:ext cx="10330775" cy="6342434"/>
          </a:xfrm>
          <a:custGeom>
            <a:avLst/>
            <a:gdLst/>
            <a:ahLst/>
            <a:cxnLst/>
            <a:rect l="l" t="t" r="r" b="b"/>
            <a:pathLst>
              <a:path w="10330775" h="6342434" extrusionOk="0">
                <a:moveTo>
                  <a:pt x="0" y="6342434"/>
                </a:moveTo>
                <a:lnTo>
                  <a:pt x="10330775" y="6342434"/>
                </a:lnTo>
                <a:lnTo>
                  <a:pt x="10330775" y="0"/>
                </a:lnTo>
                <a:lnTo>
                  <a:pt x="2918298" y="0"/>
                </a:lnTo>
                <a:lnTo>
                  <a:pt x="0" y="6342434"/>
                </a:lnTo>
                <a:close/>
              </a:path>
            </a:pathLst>
          </a:custGeom>
          <a:solidFill>
            <a:srgbClr val="2C57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10157346" y="6284796"/>
            <a:ext cx="7496100" cy="3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화면 구성 _ Figma</a:t>
            </a:r>
            <a:endParaRPr sz="6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11301414" y="4956460"/>
            <a:ext cx="63519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화면 구성 및 기능 소개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29"/>
          <p:cNvPicPr preferRelativeResize="0"/>
          <p:nvPr/>
        </p:nvPicPr>
        <p:blipFill rotWithShape="1">
          <a:blip r:embed="rId8">
            <a:alphaModFix/>
          </a:blip>
          <a:srcRect t="16232" b="29196"/>
          <a:stretch/>
        </p:blipFill>
        <p:spPr>
          <a:xfrm>
            <a:off x="3392952" y="1"/>
            <a:ext cx="5090914" cy="3754265"/>
          </a:xfrm>
          <a:custGeom>
            <a:avLst/>
            <a:gdLst/>
            <a:ahLst/>
            <a:cxnLst/>
            <a:rect l="l" t="t" r="r" b="b"/>
            <a:pathLst>
              <a:path w="3393943" h="2502843" extrusionOk="0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50" name="Google Shape;350;p29"/>
          <p:cNvSpPr txBox="1"/>
          <p:nvPr/>
        </p:nvSpPr>
        <p:spPr>
          <a:xfrm>
            <a:off x="8534518" y="9324402"/>
            <a:ext cx="916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https://www.figma.com/design/gWxPCB1J2iCfwCUc1lQO3a/AI-%ED%91%B8%EB%93%9C%EB%8B%A5%ED%84%B0?node-id=23-371&amp;t=LRbF9NBL2XNTPukz-0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347dd7cfcaa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47dd7cfcaa_0_1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3. 화면 구성 및 기능 소개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57" name="Google Shape;357;g347dd7cfcaa_0_1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화면 구성 _ Main page &amp; Log in  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58" name="Google Shape;358;g347dd7cfcaa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275" y="1887825"/>
            <a:ext cx="5119977" cy="79799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9" name="Google Shape;359;g347dd7cfcaa_0_1"/>
          <p:cNvPicPr preferRelativeResize="0"/>
          <p:nvPr/>
        </p:nvPicPr>
        <p:blipFill rotWithShape="1">
          <a:blip r:embed="rId5">
            <a:alphaModFix/>
          </a:blip>
          <a:srcRect t="25" b="14853"/>
          <a:stretch/>
        </p:blipFill>
        <p:spPr>
          <a:xfrm>
            <a:off x="6326050" y="1890100"/>
            <a:ext cx="5309325" cy="79777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0" name="Google Shape;360;g347dd7cfcaa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27515" y="1888963"/>
            <a:ext cx="5309659" cy="79777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6686C0-7572-AFDB-ED3A-D4D7755608C7}"/>
              </a:ext>
            </a:extLst>
          </p:cNvPr>
          <p:cNvSpPr/>
          <p:nvPr/>
        </p:nvSpPr>
        <p:spPr>
          <a:xfrm>
            <a:off x="12626502" y="3852153"/>
            <a:ext cx="4630366" cy="2918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BA5326-937D-406D-20DF-AAC3F741401C}"/>
              </a:ext>
            </a:extLst>
          </p:cNvPr>
          <p:cNvSpPr/>
          <p:nvPr/>
        </p:nvSpPr>
        <p:spPr>
          <a:xfrm>
            <a:off x="15975670" y="7283440"/>
            <a:ext cx="1642393" cy="1035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347dd7cfcaa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47dd7cfcaa_0_62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3. 화면 구성 및 기능 소개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67" name="Google Shape;367;g347dd7cfcaa_0_62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화면 구성 _ Chat  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68" name="Google Shape;368;g347dd7cfcaa_0_62"/>
          <p:cNvPicPr preferRelativeResize="0"/>
          <p:nvPr/>
        </p:nvPicPr>
        <p:blipFill rotWithShape="1">
          <a:blip r:embed="rId4">
            <a:alphaModFix/>
          </a:blip>
          <a:srcRect b="18453"/>
          <a:stretch/>
        </p:blipFill>
        <p:spPr>
          <a:xfrm>
            <a:off x="1433750" y="1560075"/>
            <a:ext cx="7035925" cy="85400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9" name="Google Shape;369;g347dd7cfcaa_0_62"/>
          <p:cNvPicPr preferRelativeResize="0"/>
          <p:nvPr/>
        </p:nvPicPr>
        <p:blipFill rotWithShape="1">
          <a:blip r:embed="rId5">
            <a:alphaModFix/>
          </a:blip>
          <a:srcRect t="1006" b="18491"/>
          <a:stretch/>
        </p:blipFill>
        <p:spPr>
          <a:xfrm>
            <a:off x="9156525" y="1560075"/>
            <a:ext cx="7110336" cy="854004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B3DD8B5-14AE-9151-9032-68BEC021906A}"/>
              </a:ext>
            </a:extLst>
          </p:cNvPr>
          <p:cNvSpPr/>
          <p:nvPr/>
        </p:nvSpPr>
        <p:spPr>
          <a:xfrm>
            <a:off x="2490279" y="3871609"/>
            <a:ext cx="5817141" cy="5914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3BCA83-2C40-6D87-68E7-E4FACDCEC686}"/>
              </a:ext>
            </a:extLst>
          </p:cNvPr>
          <p:cNvSpPr/>
          <p:nvPr/>
        </p:nvSpPr>
        <p:spPr>
          <a:xfrm>
            <a:off x="12996153" y="8443609"/>
            <a:ext cx="2973420" cy="969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347dd7cfcaa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347dd7cfcaa_0_82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3. 화면 구성 및 기능 소개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76" name="Google Shape;376;g347dd7cfcaa_0_82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화면 구성 _ Chat  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77" name="Google Shape;377;g347dd7cfcaa_0_82"/>
          <p:cNvSpPr/>
          <p:nvPr/>
        </p:nvSpPr>
        <p:spPr>
          <a:xfrm>
            <a:off x="10297412" y="4404250"/>
            <a:ext cx="4657200" cy="3210000"/>
          </a:xfrm>
          <a:prstGeom prst="wedgeEllipseCallout">
            <a:avLst>
              <a:gd name="adj1" fmla="val 41469"/>
              <a:gd name="adj2" fmla="val 46731"/>
            </a:avLst>
          </a:prstGeom>
          <a:solidFill>
            <a:srgbClr val="FFF2CC"/>
          </a:solidFill>
          <a:ln w="254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347dd7cfcaa_0_82"/>
          <p:cNvSpPr txBox="1"/>
          <p:nvPr/>
        </p:nvSpPr>
        <p:spPr>
          <a:xfrm>
            <a:off x="740852" y="1783633"/>
            <a:ext cx="16806300" cy="1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문서 기반 Q&amp;A   &gt;   RAG 시스템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식단 관련 문서를 기반으로 사용자의 다양한 질문에 관련 문서를 검색하여 응답 제공</a:t>
            </a:r>
            <a:endParaRPr sz="3200" b="1" i="0" u="none" strike="noStrike" cap="none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79" name="Google Shape;379;g347dd7cfcaa_0_82" descr="그림, 스케치, 예술이(가) 표시된 사진&#10;&#10;AI가 생성한 콘텐츠는 부정확할 수 있습니다."/>
          <p:cNvPicPr preferRelativeResize="0"/>
          <p:nvPr/>
        </p:nvPicPr>
        <p:blipFill rotWithShape="1">
          <a:blip r:embed="rId4">
            <a:alphaModFix/>
          </a:blip>
          <a:srcRect b="11567"/>
          <a:stretch/>
        </p:blipFill>
        <p:spPr>
          <a:xfrm>
            <a:off x="1862288" y="5130398"/>
            <a:ext cx="3478888" cy="432830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347dd7cfcaa_0_82"/>
          <p:cNvSpPr/>
          <p:nvPr/>
        </p:nvSpPr>
        <p:spPr>
          <a:xfrm>
            <a:off x="4030864" y="4780376"/>
            <a:ext cx="3753300" cy="1190700"/>
          </a:xfrm>
          <a:prstGeom prst="wedgeRoundRectCallout">
            <a:avLst>
              <a:gd name="adj1" fmla="val -41748"/>
              <a:gd name="adj2" fmla="val 75893"/>
              <a:gd name="adj3" fmla="val 16667"/>
            </a:avLst>
          </a:prstGeom>
          <a:solidFill>
            <a:srgbClr val="F4CCCC"/>
          </a:solidFill>
          <a:ln w="2540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이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음식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나한테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괜찮을까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?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347dd7cfcaa_0_82"/>
          <p:cNvSpPr/>
          <p:nvPr/>
        </p:nvSpPr>
        <p:spPr>
          <a:xfrm>
            <a:off x="5143851" y="6380459"/>
            <a:ext cx="3234300" cy="1151100"/>
          </a:xfrm>
          <a:prstGeom prst="wedgeRoundRectCallout">
            <a:avLst>
              <a:gd name="adj1" fmla="val -62663"/>
              <a:gd name="adj2" fmla="val 46229"/>
              <a:gd name="adj3" fmla="val 16667"/>
            </a:avLst>
          </a:prstGeom>
          <a:solidFill>
            <a:srgbClr val="F4CCCC"/>
          </a:solidFill>
          <a:ln w="2540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이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영양소</a:t>
            </a:r>
            <a:r>
              <a:rPr lang="en-US" sz="24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는</a:t>
            </a:r>
            <a:endParaRPr sz="2400" b="1" i="0" u="none" strike="noStrike" cap="none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건강에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왜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좋아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?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347dd7cfcaa_0_82"/>
          <p:cNvSpPr/>
          <p:nvPr/>
        </p:nvSpPr>
        <p:spPr>
          <a:xfrm>
            <a:off x="11094252" y="4717110"/>
            <a:ext cx="3065425" cy="865905"/>
          </a:xfrm>
          <a:custGeom>
            <a:avLst/>
            <a:gdLst/>
            <a:ahLst/>
            <a:cxnLst/>
            <a:rect l="l" t="t" r="r" b="b"/>
            <a:pathLst>
              <a:path w="1570000" h="720087" extrusionOk="0">
                <a:moveTo>
                  <a:pt x="0" y="0"/>
                </a:moveTo>
                <a:lnTo>
                  <a:pt x="1570000" y="0"/>
                </a:lnTo>
                <a:lnTo>
                  <a:pt x="1570000" y="720087"/>
                </a:lnTo>
                <a:lnTo>
                  <a:pt x="0" y="720087"/>
                </a:lnTo>
                <a:lnTo>
                  <a:pt x="0" y="0"/>
                </a:lnTo>
                <a:close/>
              </a:path>
              <a:path w="1570000" h="720087" fill="none" extrusionOk="0">
                <a:moveTo>
                  <a:pt x="0" y="0"/>
                </a:moveTo>
                <a:lnTo>
                  <a:pt x="1570000" y="0"/>
                </a:lnTo>
                <a:lnTo>
                  <a:pt x="1570000" y="720087"/>
                </a:lnTo>
                <a:lnTo>
                  <a:pt x="0" y="72008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100" b="1" i="0" u="none" strike="noStrike" cap="non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Open AI API</a:t>
            </a:r>
            <a:endParaRPr sz="3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g347dd7cfcaa_0_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4234535" y="6775975"/>
            <a:ext cx="2191177" cy="29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47dd7cfcaa_0_82" descr="로고, 그래픽, 상징, 폰트이(가) 표시된 사진&#10;&#10;AI가 생성한 콘텐츠는 부정확할 수 있습니다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13703" y="5973898"/>
            <a:ext cx="1551780" cy="155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347dd7cfcaa_0_8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82702" y="5583282"/>
            <a:ext cx="856716" cy="79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47dd7cfcaa_0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47dd7cfcaa_0_110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3. 화면 구성 및 기능 소개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92" name="Google Shape;392;g347dd7cfcaa_0_110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화면 구성 _ My Page  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393" name="Google Shape;393;g347dd7cfcaa_0_110"/>
          <p:cNvPicPr preferRelativeResize="0"/>
          <p:nvPr/>
        </p:nvPicPr>
        <p:blipFill rotWithShape="1">
          <a:blip r:embed="rId4">
            <a:alphaModFix/>
          </a:blip>
          <a:srcRect t="9494"/>
          <a:stretch/>
        </p:blipFill>
        <p:spPr>
          <a:xfrm>
            <a:off x="518600" y="2612500"/>
            <a:ext cx="8854425" cy="63247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4" name="Google Shape;394;g347dd7cfcaa_0_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8713" y="1935775"/>
            <a:ext cx="7937026" cy="76782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362C4EA-FD4D-D6DC-6AD3-BEE469E2D221}"/>
              </a:ext>
            </a:extLst>
          </p:cNvPr>
          <p:cNvSpPr/>
          <p:nvPr/>
        </p:nvSpPr>
        <p:spPr>
          <a:xfrm>
            <a:off x="812261" y="4396902"/>
            <a:ext cx="4032113" cy="4335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D4E328-7834-02C4-CDD1-3A0897DBDE19}"/>
              </a:ext>
            </a:extLst>
          </p:cNvPr>
          <p:cNvSpPr/>
          <p:nvPr/>
        </p:nvSpPr>
        <p:spPr>
          <a:xfrm>
            <a:off x="5126317" y="4396902"/>
            <a:ext cx="4032113" cy="4335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5931E0-DCB6-7C75-31C1-8D93CF28BAAD}"/>
              </a:ext>
            </a:extLst>
          </p:cNvPr>
          <p:cNvSpPr/>
          <p:nvPr/>
        </p:nvSpPr>
        <p:spPr>
          <a:xfrm>
            <a:off x="9666686" y="1935775"/>
            <a:ext cx="7648548" cy="3550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B83FB7-0C77-589F-B6ED-4F8DBF00C99B}"/>
              </a:ext>
            </a:extLst>
          </p:cNvPr>
          <p:cNvSpPr/>
          <p:nvPr/>
        </p:nvSpPr>
        <p:spPr>
          <a:xfrm>
            <a:off x="9682952" y="5752190"/>
            <a:ext cx="7648548" cy="3722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4927600" y="5537200"/>
            <a:ext cx="5372100" cy="47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 amt="15000"/>
          </a:blip>
          <a:srcRect t="40642"/>
          <a:stretch/>
        </p:blipFill>
        <p:spPr>
          <a:xfrm>
            <a:off x="11595100" y="0"/>
            <a:ext cx="53721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l="1924" t="1073" b="1264"/>
          <a:stretch/>
        </p:blipFill>
        <p:spPr>
          <a:xfrm>
            <a:off x="0" y="0"/>
            <a:ext cx="72008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1358900" y="1549400"/>
            <a:ext cx="5702300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2C573C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8439850" y="2143275"/>
            <a:ext cx="7758900" cy="6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1" i="0" u="none" strike="noStrike" cap="none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rPr>
              <a:t>1. 팀 소개  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1" i="0" u="none" strike="noStrike" cap="none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rPr>
              <a:t>2. 프로젝트 개요 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1" i="0" u="none" strike="noStrike" cap="none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rPr>
              <a:t>3. 화면 구성 및 기능 소개</a:t>
            </a:r>
            <a:endParaRPr sz="4100" b="1" i="0" u="none" strike="noStrike" cap="none">
              <a:solidFill>
                <a:srgbClr val="233A44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1" i="0" u="none" strike="noStrike" cap="none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rPr>
              <a:t>4. </a:t>
            </a:r>
            <a:r>
              <a:rPr lang="en-US" sz="4100" b="1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rPr>
              <a:t>데이터 처리</a:t>
            </a:r>
            <a:endParaRPr sz="4100" b="1">
              <a:solidFill>
                <a:srgbClr val="233A44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1" i="0" u="none" strike="noStrike" cap="none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rPr>
              <a:t>5. 향후 계획 및 기대 효과</a:t>
            </a:r>
            <a:endParaRPr sz="42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347dd7cfcaa_0_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47dd7cfcaa_0_127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3. 화면 구성 및 기능 소개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01" name="Google Shape;401;g347dd7cfcaa_0_127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화면 구성 _ My Page  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402" name="Google Shape;402;g347dd7cfcaa_0_127"/>
          <p:cNvPicPr preferRelativeResize="0"/>
          <p:nvPr/>
        </p:nvPicPr>
        <p:blipFill rotWithShape="1">
          <a:blip r:embed="rId4">
            <a:alphaModFix/>
          </a:blip>
          <a:srcRect l="2166" r="2386"/>
          <a:stretch/>
        </p:blipFill>
        <p:spPr>
          <a:xfrm>
            <a:off x="998475" y="2237025"/>
            <a:ext cx="8300400" cy="7367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3" name="Google Shape;403;g347dd7cfcaa_0_1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4550" y="1861275"/>
            <a:ext cx="7355224" cy="78936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CB7165-82AC-E4AB-55E0-6704C7CDBA5F}"/>
              </a:ext>
            </a:extLst>
          </p:cNvPr>
          <p:cNvSpPr/>
          <p:nvPr/>
        </p:nvSpPr>
        <p:spPr>
          <a:xfrm>
            <a:off x="998474" y="2324979"/>
            <a:ext cx="8145525" cy="2818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132032-AE1F-4C28-AB86-CF7AD989F6C3}"/>
              </a:ext>
            </a:extLst>
          </p:cNvPr>
          <p:cNvSpPr/>
          <p:nvPr/>
        </p:nvSpPr>
        <p:spPr>
          <a:xfrm>
            <a:off x="998473" y="5231454"/>
            <a:ext cx="8145525" cy="4068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9AFEA2-BC49-88F3-DE3D-8EAD4295F16A}"/>
              </a:ext>
            </a:extLst>
          </p:cNvPr>
          <p:cNvSpPr/>
          <p:nvPr/>
        </p:nvSpPr>
        <p:spPr>
          <a:xfrm>
            <a:off x="7840494" y="5454313"/>
            <a:ext cx="1303504" cy="550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53B65C-C02E-8B05-7CD8-C2C96BBD94E6}"/>
              </a:ext>
            </a:extLst>
          </p:cNvPr>
          <p:cNvSpPr/>
          <p:nvPr/>
        </p:nvSpPr>
        <p:spPr>
          <a:xfrm>
            <a:off x="10091824" y="3991921"/>
            <a:ext cx="6951035" cy="5612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73022D-A55E-D2E9-1BD7-20C46B5151CE}"/>
              </a:ext>
            </a:extLst>
          </p:cNvPr>
          <p:cNvSpPr/>
          <p:nvPr/>
        </p:nvSpPr>
        <p:spPr>
          <a:xfrm>
            <a:off x="12465932" y="7274617"/>
            <a:ext cx="4382373" cy="2180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347dd7cfcaa_0_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347dd7cfcaa_0_148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3. 화면 구성 및 기능 소개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10" name="Google Shape;410;g347dd7cfcaa_0_148"/>
          <p:cNvSpPr txBox="1"/>
          <p:nvPr/>
        </p:nvSpPr>
        <p:spPr>
          <a:xfrm>
            <a:off x="518600" y="234525"/>
            <a:ext cx="97137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화면 구성 _ My Page  ( 만족도 조사 )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11" name="Google Shape;411;g347dd7cfcaa_0_148"/>
          <p:cNvSpPr txBox="1"/>
          <p:nvPr/>
        </p:nvSpPr>
        <p:spPr>
          <a:xfrm>
            <a:off x="804007" y="2257139"/>
            <a:ext cx="159726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4732"/>
              </a:buClr>
              <a:buSzPts val="3200"/>
              <a:buFont typeface="Nanum Gothic"/>
              <a:buChar char="●"/>
            </a:pPr>
            <a:r>
              <a:rPr lang="en-US" sz="3200" b="1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사용자별 도시락 추천·구독 경험에 대한 별점 및 후기 작성</a:t>
            </a:r>
            <a:endParaRPr sz="3200" b="1">
              <a:solidFill>
                <a:srgbClr val="114732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4732"/>
              </a:buClr>
              <a:buSzPts val="3200"/>
              <a:buFont typeface="Nanum Gothic"/>
              <a:buChar char="●"/>
            </a:pPr>
            <a:r>
              <a:rPr lang="en-US" sz="3200" b="1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별점 및 리뷰 데이터를 기반으로 AI가 추천 결과 개선</a:t>
            </a:r>
            <a:endParaRPr sz="3200" b="1">
              <a:solidFill>
                <a:srgbClr val="114732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4732"/>
              </a:buClr>
              <a:buSzPts val="3200"/>
              <a:buFont typeface="Nanum Gothic"/>
              <a:buChar char="●"/>
            </a:pPr>
            <a:r>
              <a:rPr lang="en-US" sz="3200" b="1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서술형 후기는 감정 분석을 통해 식단 만족도 학습에 활용</a:t>
            </a:r>
            <a:endParaRPr sz="3200" b="1">
              <a:solidFill>
                <a:srgbClr val="114732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412" name="Google Shape;412;g347dd7cfcaa_0_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2906750" y="4167245"/>
            <a:ext cx="4403225" cy="5435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347dd7cfcaa_0_148"/>
          <p:cNvSpPr/>
          <p:nvPr/>
        </p:nvSpPr>
        <p:spPr>
          <a:xfrm>
            <a:off x="5962975" y="4896025"/>
            <a:ext cx="5876400" cy="3887100"/>
          </a:xfrm>
          <a:prstGeom prst="wedgeEllipseCallout">
            <a:avLst>
              <a:gd name="adj1" fmla="val 58673"/>
              <a:gd name="adj2" fmla="val 20699"/>
            </a:avLst>
          </a:prstGeom>
          <a:solidFill>
            <a:srgbClr val="FFF2CC"/>
          </a:solidFill>
          <a:ln w="38100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14" name="Google Shape;414;g347dd7cfcaa_0_148"/>
          <p:cNvSpPr txBox="1"/>
          <p:nvPr/>
        </p:nvSpPr>
        <p:spPr>
          <a:xfrm>
            <a:off x="6330775" y="6040521"/>
            <a:ext cx="51408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“ </a:t>
            </a:r>
            <a:r>
              <a:rPr lang="en-US" sz="3200" b="1" dirty="0" err="1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지난주</a:t>
            </a:r>
            <a:r>
              <a:rPr lang="en-US" sz="3200" b="1" dirty="0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dirty="0" err="1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푸닥의</a:t>
            </a:r>
            <a:r>
              <a:rPr lang="en-US" sz="3200" b="1" dirty="0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dirty="0" err="1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추천</a:t>
            </a:r>
            <a:r>
              <a:rPr lang="en-US" sz="3200" b="1" dirty="0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dirty="0" err="1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식단은</a:t>
            </a:r>
            <a:r>
              <a:rPr lang="en-US" sz="3200" b="1" dirty="0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3200" b="1" dirty="0">
              <a:solidFill>
                <a:srgbClr val="114732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 b="1" dirty="0" err="1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만족스러우셨나요</a:t>
            </a:r>
            <a:r>
              <a:rPr lang="en-US" sz="3200" b="1" dirty="0">
                <a:solidFill>
                  <a:srgbClr val="114732"/>
                </a:solidFill>
                <a:latin typeface="NanumGothic"/>
                <a:ea typeface="NanumGothic"/>
                <a:cs typeface="NanumGothic"/>
                <a:sym typeface="Nanum Gothic"/>
              </a:rPr>
              <a:t>? ”</a:t>
            </a:r>
            <a:endParaRPr sz="3200" b="1" dirty="0">
              <a:solidFill>
                <a:srgbClr val="114732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347dd7cfcaa_0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347dd7cfcaa_0_160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3. 화면 구성 및 기능 소개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21" name="Google Shape;421;g347dd7cfcaa_0_160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화면 구성 _ 푸드백과  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422" name="Google Shape;422;g347dd7cfcaa_0_160"/>
          <p:cNvPicPr preferRelativeResize="0"/>
          <p:nvPr/>
        </p:nvPicPr>
        <p:blipFill rotWithShape="1">
          <a:blip r:embed="rId4">
            <a:alphaModFix/>
          </a:blip>
          <a:srcRect b="38480"/>
          <a:stretch/>
        </p:blipFill>
        <p:spPr>
          <a:xfrm>
            <a:off x="1663513" y="1894275"/>
            <a:ext cx="6947291" cy="7761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3" name="Google Shape;423;g347dd7cfcaa_0_160"/>
          <p:cNvPicPr preferRelativeResize="0"/>
          <p:nvPr/>
        </p:nvPicPr>
        <p:blipFill rotWithShape="1">
          <a:blip r:embed="rId5">
            <a:alphaModFix/>
          </a:blip>
          <a:srcRect b="17266"/>
          <a:stretch/>
        </p:blipFill>
        <p:spPr>
          <a:xfrm>
            <a:off x="9402390" y="1894275"/>
            <a:ext cx="7222098" cy="77612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02D2C3A-519A-EB9B-D767-F0D06EDE3A37}"/>
              </a:ext>
            </a:extLst>
          </p:cNvPr>
          <p:cNvSpPr/>
          <p:nvPr/>
        </p:nvSpPr>
        <p:spPr>
          <a:xfrm>
            <a:off x="1663511" y="2983487"/>
            <a:ext cx="6780097" cy="2561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19F09C-B4A3-0AF0-1BE5-D066F7981D5B}"/>
              </a:ext>
            </a:extLst>
          </p:cNvPr>
          <p:cNvSpPr/>
          <p:nvPr/>
        </p:nvSpPr>
        <p:spPr>
          <a:xfrm>
            <a:off x="12879421" y="4264126"/>
            <a:ext cx="3044676" cy="2895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E4EBC0-5BC4-C962-E6BE-D7956833DE8F}"/>
              </a:ext>
            </a:extLst>
          </p:cNvPr>
          <p:cNvSpPr/>
          <p:nvPr/>
        </p:nvSpPr>
        <p:spPr>
          <a:xfrm>
            <a:off x="10113523" y="7677858"/>
            <a:ext cx="5810574" cy="929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3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3"/>
          <p:cNvSpPr txBox="1"/>
          <p:nvPr/>
        </p:nvSpPr>
        <p:spPr>
          <a:xfrm>
            <a:off x="3277718" y="4349700"/>
            <a:ext cx="11732563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</a:t>
            </a:r>
            <a:r>
              <a:rPr lang="en-US" sz="72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데이터 처리</a:t>
            </a:r>
            <a:endParaRPr sz="72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9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데이터 수집 및 전처리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82" name="Google Shape;482;p39"/>
          <p:cNvSpPr txBox="1"/>
          <p:nvPr/>
        </p:nvSpPr>
        <p:spPr>
          <a:xfrm>
            <a:off x="1089150" y="2305500"/>
            <a:ext cx="9360900" cy="3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음식 데이터 수집 (식품의약품안전처)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네이버 백과사전 이미지 크롤링</a:t>
            </a:r>
            <a:endParaRPr sz="4000" b="1" i="0" u="none" strike="noStrike" cap="none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알러지 데이터 문서 수집</a:t>
            </a:r>
            <a:endParaRPr sz="4000" b="1" i="0" u="none" strike="noStrike" cap="none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483" name="Google Shape;4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150" y="5628372"/>
            <a:ext cx="9420653" cy="38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9"/>
          <p:cNvPicPr preferRelativeResize="0"/>
          <p:nvPr/>
        </p:nvPicPr>
        <p:blipFill rotWithShape="1">
          <a:blip r:embed="rId5">
            <a:alphaModFix/>
          </a:blip>
          <a:srcRect b="12395"/>
          <a:stretch/>
        </p:blipFill>
        <p:spPr>
          <a:xfrm>
            <a:off x="14479150" y="5628375"/>
            <a:ext cx="2898100" cy="38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9"/>
          <p:cNvPicPr preferRelativeResize="0"/>
          <p:nvPr/>
        </p:nvPicPr>
        <p:blipFill rotWithShape="1">
          <a:blip r:embed="rId6">
            <a:alphaModFix/>
          </a:blip>
          <a:srcRect b="30810"/>
          <a:stretch/>
        </p:blipFill>
        <p:spPr>
          <a:xfrm>
            <a:off x="10876950" y="1731900"/>
            <a:ext cx="6500298" cy="3543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39"/>
          <p:cNvGrpSpPr/>
          <p:nvPr/>
        </p:nvGrpSpPr>
        <p:grpSpPr>
          <a:xfrm>
            <a:off x="10876938" y="5628353"/>
            <a:ext cx="3387475" cy="3854998"/>
            <a:chOff x="10876938" y="5628353"/>
            <a:chExt cx="3387475" cy="3854998"/>
          </a:xfrm>
        </p:grpSpPr>
        <p:pic>
          <p:nvPicPr>
            <p:cNvPr id="487" name="Google Shape;487;p39"/>
            <p:cNvPicPr preferRelativeResize="0"/>
            <p:nvPr/>
          </p:nvPicPr>
          <p:blipFill rotWithShape="1">
            <a:blip r:embed="rId7">
              <a:alphaModFix/>
            </a:blip>
            <a:srcRect b="24823"/>
            <a:stretch/>
          </p:blipFill>
          <p:spPr>
            <a:xfrm>
              <a:off x="10876938" y="5628353"/>
              <a:ext cx="3387475" cy="354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9"/>
            <p:cNvPicPr preferRelativeResize="0"/>
            <p:nvPr/>
          </p:nvPicPr>
          <p:blipFill rotWithShape="1">
            <a:blip r:embed="rId7">
              <a:alphaModFix/>
            </a:blip>
            <a:srcRect t="83544"/>
            <a:stretch/>
          </p:blipFill>
          <p:spPr>
            <a:xfrm>
              <a:off x="10876938" y="8708325"/>
              <a:ext cx="3387475" cy="775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39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데이터 </a:t>
            </a: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처리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4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데이터 </a:t>
            </a: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처리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DB 테이블 구조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438" name="Google Shape;43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5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DB 테이블 구조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5"/>
          <p:cNvSpPr/>
          <p:nvPr/>
        </p:nvSpPr>
        <p:spPr>
          <a:xfrm>
            <a:off x="543600" y="3622300"/>
            <a:ext cx="7752000" cy="609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48" name="Google Shape;448;p35"/>
          <p:cNvSpPr/>
          <p:nvPr/>
        </p:nvSpPr>
        <p:spPr>
          <a:xfrm>
            <a:off x="8502750" y="1280950"/>
            <a:ext cx="3097200" cy="4194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49" name="Google Shape;449;p35"/>
          <p:cNvSpPr txBox="1"/>
          <p:nvPr/>
        </p:nvSpPr>
        <p:spPr>
          <a:xfrm>
            <a:off x="11338425" y="4371575"/>
            <a:ext cx="6213000" cy="8772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anum Gothic"/>
              <a:buAutoNum type="arabicPeriod"/>
            </a:pPr>
            <a:r>
              <a:rPr lang="en-US" sz="4500" b="1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사용자 정보 관련 </a:t>
            </a:r>
            <a:endParaRPr sz="4500" b="1" i="0" u="none" strike="noStrike" cap="none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450" name="Google Shape;45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2750" y="5475861"/>
            <a:ext cx="9048676" cy="449988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5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데이터 </a:t>
            </a: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처리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6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DB 테이블 구조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58" name="Google Shape;458;p36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6"/>
          <p:cNvSpPr/>
          <p:nvPr/>
        </p:nvSpPr>
        <p:spPr>
          <a:xfrm>
            <a:off x="11338425" y="1446650"/>
            <a:ext cx="6264900" cy="8701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61" name="Google Shape;461;p36"/>
          <p:cNvSpPr txBox="1"/>
          <p:nvPr/>
        </p:nvSpPr>
        <p:spPr>
          <a:xfrm>
            <a:off x="1022525" y="2789825"/>
            <a:ext cx="6368100" cy="8772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2. 식단 &amp; 음식 관련</a:t>
            </a:r>
            <a:endParaRPr sz="4500" b="1" i="0" u="none" strike="noStrike" cap="none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462" name="Google Shape;462;p36"/>
          <p:cNvPicPr preferRelativeResize="0"/>
          <p:nvPr/>
        </p:nvPicPr>
        <p:blipFill rotWithShape="1">
          <a:blip r:embed="rId5">
            <a:alphaModFix/>
          </a:blip>
          <a:srcRect t="1853" b="1583"/>
          <a:stretch/>
        </p:blipFill>
        <p:spPr>
          <a:xfrm>
            <a:off x="1022525" y="4074975"/>
            <a:ext cx="9400749" cy="51733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3" name="Google Shape;463;p36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데이터 </a:t>
            </a: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처리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7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DB 테이블 구조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70" name="Google Shape;470;p37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7"/>
          <p:cNvSpPr/>
          <p:nvPr/>
        </p:nvSpPr>
        <p:spPr>
          <a:xfrm>
            <a:off x="543600" y="1736000"/>
            <a:ext cx="7752000" cy="3142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73" name="Google Shape;473;p37"/>
          <p:cNvSpPr txBox="1"/>
          <p:nvPr/>
        </p:nvSpPr>
        <p:spPr>
          <a:xfrm>
            <a:off x="10660175" y="6151600"/>
            <a:ext cx="6368100" cy="8772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3. AI 챗봇 관련</a:t>
            </a:r>
            <a:endParaRPr sz="4500" b="1" i="0" u="none" strike="noStrike" cap="none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474" name="Google Shape;47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9825" y="7376275"/>
            <a:ext cx="10458450" cy="2114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5" name="Google Shape;475;p37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데이터 </a:t>
            </a: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처리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3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590450" y="4349700"/>
            <a:ext cx="91071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5. 향후 계획</a:t>
            </a:r>
            <a:endParaRPr sz="72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4590450" y="4349700"/>
            <a:ext cx="91071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1. 팀 소개</a:t>
            </a:r>
            <a:endParaRPr sz="72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347dd7cfcaa_0_2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347dd7cfcaa_0_273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모델</a:t>
            </a:r>
            <a:r>
              <a:rPr lang="en-US" sz="4000" b="1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4000" b="1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구현</a:t>
            </a:r>
            <a:r>
              <a:rPr lang="en-US" sz="4000" b="1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_ </a:t>
            </a:r>
            <a:r>
              <a:rPr lang="en-US" altLang="ko-KR" sz="4000" b="1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sLLM</a:t>
            </a:r>
            <a:r>
              <a:rPr lang="en-US" altLang="ko-KR" sz="4000" b="1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altLang="en-US" sz="4000" b="1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파인튜닝</a:t>
            </a:r>
            <a:r>
              <a:rPr lang="en-US" altLang="ko-KR" sz="4000" b="1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,</a:t>
            </a:r>
            <a:r>
              <a:rPr lang="ko-KR" altLang="en-US" sz="4000" b="1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RAG</a:t>
            </a:r>
            <a:endParaRPr sz="4000" b="1" dirty="0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40" name="Google Shape;540;g347dd7cfcaa_0_273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</a:t>
            </a: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향후 계획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graphicFrame>
        <p:nvGraphicFramePr>
          <p:cNvPr id="551" name="Google Shape;551;g347dd7cfcaa_0_273"/>
          <p:cNvGraphicFramePr/>
          <p:nvPr>
            <p:extLst>
              <p:ext uri="{D42A27DB-BD31-4B8C-83A1-F6EECF244321}">
                <p14:modId xmlns:p14="http://schemas.microsoft.com/office/powerpoint/2010/main" val="3888937866"/>
              </p:ext>
            </p:extLst>
          </p:nvPr>
        </p:nvGraphicFramePr>
        <p:xfrm>
          <a:off x="10353097" y="3259788"/>
          <a:ext cx="7295400" cy="4673094"/>
        </p:xfrm>
        <a:graphic>
          <a:graphicData uri="http://schemas.openxmlformats.org/drawingml/2006/table">
            <a:tbl>
              <a:tblPr>
                <a:noFill/>
                <a:tableStyleId>{9A3078BD-118C-4CF1-9159-4C6077047158}</a:tableStyleId>
              </a:tblPr>
              <a:tblGrid>
                <a:gridCol w="2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88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구성요소</a:t>
                      </a:r>
                      <a:endParaRPr sz="1800" b="1" dirty="0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기술 스택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역할</a:t>
                      </a:r>
                      <a:r>
                        <a:rPr lang="en-US" sz="1800" b="1" dirty="0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 </a:t>
                      </a:r>
                      <a:r>
                        <a:rPr lang="en-US" sz="18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설명</a:t>
                      </a:r>
                      <a:endParaRPr sz="1800" b="1" dirty="0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8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문서 임베딩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OpenAI 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Embedding API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66351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문서 벡터화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8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벡터 검색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ChromaDB</a:t>
                      </a:r>
                      <a:endParaRPr sz="1800" b="1" dirty="0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199071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유사 문서 검색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8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검색 흐름 제어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LangChain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Retriever 구성, Prompt 처리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13272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8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API 서버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FastAPI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사용자</a:t>
                      </a:r>
                      <a:r>
                        <a:rPr lang="en-US" sz="1800" b="1" dirty="0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 </a:t>
                      </a:r>
                      <a:r>
                        <a:rPr lang="en-US" sz="18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요청</a:t>
                      </a:r>
                      <a:r>
                        <a:rPr lang="en-US" sz="1800" b="1" dirty="0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 </a:t>
                      </a:r>
                      <a:r>
                        <a:rPr lang="en-US" sz="18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처리</a:t>
                      </a:r>
                      <a:endParaRPr sz="1800" b="1" dirty="0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8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응답 생성</a:t>
                      </a:r>
                      <a:endParaRPr sz="18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OpenAI API / RUNPOD</a:t>
                      </a:r>
                      <a:endParaRPr sz="1800" b="1" dirty="0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66351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자연어</a:t>
                      </a:r>
                      <a:r>
                        <a:rPr lang="en-US" sz="1800" b="1" dirty="0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 </a:t>
                      </a:r>
                      <a:r>
                        <a:rPr lang="en-US" sz="18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응답</a:t>
                      </a:r>
                      <a:r>
                        <a:rPr lang="en-US" sz="1800" b="1" dirty="0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 </a:t>
                      </a:r>
                      <a:r>
                        <a:rPr lang="en-US" sz="18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생성</a:t>
                      </a:r>
                      <a:endParaRPr sz="1800" b="1" dirty="0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66351" marR="66351" marT="265440" marB="66351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CD93A2-AE32-590D-47C3-DC46EFB08BE1}"/>
              </a:ext>
            </a:extLst>
          </p:cNvPr>
          <p:cNvGrpSpPr/>
          <p:nvPr/>
        </p:nvGrpSpPr>
        <p:grpSpPr>
          <a:xfrm>
            <a:off x="966976" y="3115336"/>
            <a:ext cx="8561816" cy="5401545"/>
            <a:chOff x="2754838" y="1778438"/>
            <a:chExt cx="13185662" cy="8097831"/>
          </a:xfrm>
        </p:grpSpPr>
        <p:sp>
          <p:nvSpPr>
            <p:cNvPr id="2" name="Google Shape;559;g347dd7cfcaa_0_299">
              <a:extLst>
                <a:ext uri="{FF2B5EF4-FFF2-40B4-BE49-F238E27FC236}">
                  <a16:creationId xmlns:a16="http://schemas.microsoft.com/office/drawing/2014/main" id="{76B260DF-5CC4-25BF-5330-B3365AC6292E}"/>
                </a:ext>
              </a:extLst>
            </p:cNvPr>
            <p:cNvSpPr/>
            <p:nvPr/>
          </p:nvSpPr>
          <p:spPr>
            <a:xfrm>
              <a:off x="9597625" y="5132925"/>
              <a:ext cx="430800" cy="7299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CF4D6"/>
            </a:solidFill>
            <a:ln w="38100" cap="flat" cmpd="sng">
              <a:solidFill>
                <a:srgbClr val="D0E7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grpSp>
          <p:nvGrpSpPr>
            <p:cNvPr id="3" name="Google Shape;560;g347dd7cfcaa_0_299">
              <a:extLst>
                <a:ext uri="{FF2B5EF4-FFF2-40B4-BE49-F238E27FC236}">
                  <a16:creationId xmlns:a16="http://schemas.microsoft.com/office/drawing/2014/main" id="{6D61E96F-53F1-B524-E8DB-E0CDA18E7566}"/>
                </a:ext>
              </a:extLst>
            </p:cNvPr>
            <p:cNvGrpSpPr/>
            <p:nvPr/>
          </p:nvGrpSpPr>
          <p:grpSpPr>
            <a:xfrm>
              <a:off x="7676225" y="1785100"/>
              <a:ext cx="3956700" cy="3209100"/>
              <a:chOff x="7045350" y="1608525"/>
              <a:chExt cx="3956700" cy="3209100"/>
            </a:xfrm>
          </p:grpSpPr>
          <p:sp>
            <p:nvSpPr>
              <p:cNvPr id="4" name="Google Shape;561;g347dd7cfcaa_0_299">
                <a:extLst>
                  <a:ext uri="{FF2B5EF4-FFF2-40B4-BE49-F238E27FC236}">
                    <a16:creationId xmlns:a16="http://schemas.microsoft.com/office/drawing/2014/main" id="{B3669F16-B6F2-ECF0-7FBC-D00169E77D84}"/>
                  </a:ext>
                </a:extLst>
              </p:cNvPr>
              <p:cNvSpPr/>
              <p:nvPr/>
            </p:nvSpPr>
            <p:spPr>
              <a:xfrm>
                <a:off x="7045350" y="1608525"/>
                <a:ext cx="3956700" cy="3209100"/>
              </a:xfrm>
              <a:prstGeom prst="rect">
                <a:avLst/>
              </a:prstGeom>
              <a:noFill/>
              <a:ln w="76200" cap="flat" cmpd="sng">
                <a:solidFill>
                  <a:srgbClr val="E0EA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latin typeface="NanumGothic"/>
                  <a:ea typeface="NanumGothic"/>
                  <a:cs typeface="NanumGothic"/>
                  <a:sym typeface="Nanum Gothic"/>
                </a:endParaRPr>
              </a:p>
            </p:txBody>
          </p:sp>
          <p:pic>
            <p:nvPicPr>
              <p:cNvPr id="5" name="Google Shape;562;g347dd7cfcaa_0_299">
                <a:extLst>
                  <a:ext uri="{FF2B5EF4-FFF2-40B4-BE49-F238E27FC236}">
                    <a16:creationId xmlns:a16="http://schemas.microsoft.com/office/drawing/2014/main" id="{10749FD2-1A9D-DC22-94BB-D53D1788F51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08250" y="2437473"/>
                <a:ext cx="3411572" cy="90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oogle Shape;563;g347dd7cfcaa_0_299">
                <a:extLst>
                  <a:ext uri="{FF2B5EF4-FFF2-40B4-BE49-F238E27FC236}">
                    <a16:creationId xmlns:a16="http://schemas.microsoft.com/office/drawing/2014/main" id="{5E438DC7-57CA-8EDA-F40A-A57B741340B3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210989" y="3429000"/>
                <a:ext cx="1866019" cy="107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564;g347dd7cfcaa_0_299">
                <a:extLst>
                  <a:ext uri="{FF2B5EF4-FFF2-40B4-BE49-F238E27FC236}">
                    <a16:creationId xmlns:a16="http://schemas.microsoft.com/office/drawing/2014/main" id="{64039A23-622E-A28E-D155-76CEE771DF4C}"/>
                  </a:ext>
                </a:extLst>
              </p:cNvPr>
              <p:cNvSpPr/>
              <p:nvPr/>
            </p:nvSpPr>
            <p:spPr>
              <a:xfrm>
                <a:off x="7045350" y="1608525"/>
                <a:ext cx="2330700" cy="596400"/>
              </a:xfrm>
              <a:prstGeom prst="rect">
                <a:avLst/>
              </a:prstGeom>
              <a:solidFill>
                <a:srgbClr val="ECF4D6"/>
              </a:solidFill>
              <a:ln w="76200" cap="flat" cmpd="sng">
                <a:solidFill>
                  <a:srgbClr val="E0EA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latin typeface="NanumGothic"/>
                    <a:ea typeface="NanumGothic"/>
                    <a:cs typeface="NanumGothic"/>
                    <a:sym typeface="Nanum Gothic"/>
                  </a:rPr>
                  <a:t>파인튜닝</a:t>
                </a:r>
                <a:endParaRPr sz="2000" b="1">
                  <a:latin typeface="NanumGothic"/>
                  <a:ea typeface="NanumGothic"/>
                  <a:cs typeface="NanumGothic"/>
                  <a:sym typeface="Nanum Gothic"/>
                </a:endParaRPr>
              </a:p>
            </p:txBody>
          </p:sp>
        </p:grpSp>
        <p:grpSp>
          <p:nvGrpSpPr>
            <p:cNvPr id="8" name="Google Shape;565;g347dd7cfcaa_0_299">
              <a:extLst>
                <a:ext uri="{FF2B5EF4-FFF2-40B4-BE49-F238E27FC236}">
                  <a16:creationId xmlns:a16="http://schemas.microsoft.com/office/drawing/2014/main" id="{E70B6B26-BEBE-07F4-F82C-A954CA942F82}"/>
                </a:ext>
              </a:extLst>
            </p:cNvPr>
            <p:cNvGrpSpPr/>
            <p:nvPr/>
          </p:nvGrpSpPr>
          <p:grpSpPr>
            <a:xfrm>
              <a:off x="2754838" y="1778438"/>
              <a:ext cx="3956700" cy="3222413"/>
              <a:chOff x="1409113" y="5822900"/>
              <a:chExt cx="3956700" cy="3222413"/>
            </a:xfrm>
          </p:grpSpPr>
          <p:grpSp>
            <p:nvGrpSpPr>
              <p:cNvPr id="9" name="Google Shape;566;g347dd7cfcaa_0_299">
                <a:extLst>
                  <a:ext uri="{FF2B5EF4-FFF2-40B4-BE49-F238E27FC236}">
                    <a16:creationId xmlns:a16="http://schemas.microsoft.com/office/drawing/2014/main" id="{06F9A46C-73C3-41BE-6A45-AAF3347F87BF}"/>
                  </a:ext>
                </a:extLst>
              </p:cNvPr>
              <p:cNvGrpSpPr/>
              <p:nvPr/>
            </p:nvGrpSpPr>
            <p:grpSpPr>
              <a:xfrm>
                <a:off x="1409113" y="5822900"/>
                <a:ext cx="3956700" cy="3222413"/>
                <a:chOff x="5945588" y="-159400"/>
                <a:chExt cx="3956700" cy="3222413"/>
              </a:xfrm>
            </p:grpSpPr>
            <p:sp>
              <p:nvSpPr>
                <p:cNvPr id="11" name="Google Shape;567;g347dd7cfcaa_0_299">
                  <a:extLst>
                    <a:ext uri="{FF2B5EF4-FFF2-40B4-BE49-F238E27FC236}">
                      <a16:creationId xmlns:a16="http://schemas.microsoft.com/office/drawing/2014/main" id="{5D9193A0-74D8-41DE-AEB7-2A2A1DE18C33}"/>
                    </a:ext>
                  </a:extLst>
                </p:cNvPr>
                <p:cNvSpPr/>
                <p:nvPr/>
              </p:nvSpPr>
              <p:spPr>
                <a:xfrm>
                  <a:off x="5945588" y="-146087"/>
                  <a:ext cx="3956700" cy="3209100"/>
                </a:xfrm>
                <a:prstGeom prst="rect">
                  <a:avLst/>
                </a:prstGeom>
                <a:noFill/>
                <a:ln w="76200" cap="flat" cmpd="sng">
                  <a:solidFill>
                    <a:srgbClr val="E0EA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>
                    <a:latin typeface="NanumGothic"/>
                    <a:ea typeface="NanumGothic"/>
                    <a:cs typeface="NanumGothic"/>
                    <a:sym typeface="Nanum Gothic"/>
                  </a:endParaRPr>
                </a:p>
              </p:txBody>
            </p:sp>
            <p:sp>
              <p:nvSpPr>
                <p:cNvPr id="12" name="Google Shape;568;g347dd7cfcaa_0_299">
                  <a:extLst>
                    <a:ext uri="{FF2B5EF4-FFF2-40B4-BE49-F238E27FC236}">
                      <a16:creationId xmlns:a16="http://schemas.microsoft.com/office/drawing/2014/main" id="{05EAEDDB-8B56-E4D1-BABA-5F0A34B65B21}"/>
                    </a:ext>
                  </a:extLst>
                </p:cNvPr>
                <p:cNvSpPr/>
                <p:nvPr/>
              </p:nvSpPr>
              <p:spPr>
                <a:xfrm>
                  <a:off x="5945600" y="-159400"/>
                  <a:ext cx="2330700" cy="596400"/>
                </a:xfrm>
                <a:prstGeom prst="rect">
                  <a:avLst/>
                </a:prstGeom>
                <a:solidFill>
                  <a:srgbClr val="ECF4D6"/>
                </a:solidFill>
                <a:ln w="76200" cap="flat" cmpd="sng">
                  <a:solidFill>
                    <a:srgbClr val="E0EA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>
                      <a:latin typeface="NanumGothic"/>
                      <a:ea typeface="NanumGothic"/>
                      <a:cs typeface="NanumGothic"/>
                      <a:sym typeface="Nanum Gothic"/>
                    </a:rPr>
                    <a:t>sLLM</a:t>
                  </a:r>
                  <a:endParaRPr sz="2000" b="1">
                    <a:latin typeface="NanumGothic"/>
                    <a:ea typeface="NanumGothic"/>
                    <a:cs typeface="NanumGothic"/>
                    <a:sym typeface="Nanum Gothic"/>
                  </a:endParaRPr>
                </a:p>
              </p:txBody>
            </p:sp>
          </p:grpSp>
          <p:pic>
            <p:nvPicPr>
              <p:cNvPr id="10" name="Google Shape;569;g347dd7cfcaa_0_299">
                <a:extLst>
                  <a:ext uri="{FF2B5EF4-FFF2-40B4-BE49-F238E27FC236}">
                    <a16:creationId xmlns:a16="http://schemas.microsoft.com/office/drawing/2014/main" id="{39B08AA8-95A0-72B4-306E-5758956ED612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950375" y="6887700"/>
                <a:ext cx="2874200" cy="1497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570;g347dd7cfcaa_0_299">
              <a:extLst>
                <a:ext uri="{FF2B5EF4-FFF2-40B4-BE49-F238E27FC236}">
                  <a16:creationId xmlns:a16="http://schemas.microsoft.com/office/drawing/2014/main" id="{E358F629-AD8F-9FD2-0A0C-DA10A1336FBF}"/>
                </a:ext>
              </a:extLst>
            </p:cNvPr>
            <p:cNvSpPr/>
            <p:nvPr/>
          </p:nvSpPr>
          <p:spPr>
            <a:xfrm>
              <a:off x="7387975" y="6001550"/>
              <a:ext cx="4850100" cy="906900"/>
            </a:xfrm>
            <a:prstGeom prst="rect">
              <a:avLst/>
            </a:prstGeom>
            <a:solidFill>
              <a:srgbClr val="ECF4D6"/>
            </a:solidFill>
            <a:ln w="76200" cap="flat" cmpd="sng">
              <a:solidFill>
                <a:srgbClr val="E0E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NanumGothic"/>
                  <a:ea typeface="NanumGothic"/>
                  <a:cs typeface="NanumGothic"/>
                  <a:sym typeface="Nanum Gothic"/>
                </a:rPr>
                <a:t>(식단 설계에) 특화된 sLLM</a:t>
              </a:r>
              <a:endParaRPr sz="1800" b="1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14" name="Google Shape;571;g347dd7cfcaa_0_299">
              <a:extLst>
                <a:ext uri="{FF2B5EF4-FFF2-40B4-BE49-F238E27FC236}">
                  <a16:creationId xmlns:a16="http://schemas.microsoft.com/office/drawing/2014/main" id="{81663CFF-FE6D-0533-5B44-68B067B517F8}"/>
                </a:ext>
              </a:extLst>
            </p:cNvPr>
            <p:cNvSpPr/>
            <p:nvPr/>
          </p:nvSpPr>
          <p:spPr>
            <a:xfrm>
              <a:off x="9597625" y="7027625"/>
              <a:ext cx="430800" cy="7299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CF4D6"/>
            </a:solidFill>
            <a:ln w="38100" cap="flat" cmpd="sng">
              <a:solidFill>
                <a:srgbClr val="D0E7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grpSp>
          <p:nvGrpSpPr>
            <p:cNvPr id="15" name="Google Shape;572;g347dd7cfcaa_0_299">
              <a:extLst>
                <a:ext uri="{FF2B5EF4-FFF2-40B4-BE49-F238E27FC236}">
                  <a16:creationId xmlns:a16="http://schemas.microsoft.com/office/drawing/2014/main" id="{C18EF14C-7684-0FF2-B4FB-6E66FDFA4FC0}"/>
                </a:ext>
              </a:extLst>
            </p:cNvPr>
            <p:cNvGrpSpPr/>
            <p:nvPr/>
          </p:nvGrpSpPr>
          <p:grpSpPr>
            <a:xfrm>
              <a:off x="8195203" y="7876957"/>
              <a:ext cx="3298617" cy="1999312"/>
              <a:chOff x="7489925" y="8181500"/>
              <a:chExt cx="2478300" cy="1610400"/>
            </a:xfrm>
          </p:grpSpPr>
          <p:sp>
            <p:nvSpPr>
              <p:cNvPr id="16" name="Google Shape;573;g347dd7cfcaa_0_299">
                <a:extLst>
                  <a:ext uri="{FF2B5EF4-FFF2-40B4-BE49-F238E27FC236}">
                    <a16:creationId xmlns:a16="http://schemas.microsoft.com/office/drawing/2014/main" id="{395935E1-86C3-03A9-3086-5FFA8F883A1B}"/>
                  </a:ext>
                </a:extLst>
              </p:cNvPr>
              <p:cNvSpPr/>
              <p:nvPr/>
            </p:nvSpPr>
            <p:spPr>
              <a:xfrm>
                <a:off x="7489925" y="8181500"/>
                <a:ext cx="2478300" cy="1610400"/>
              </a:xfrm>
              <a:prstGeom prst="rect">
                <a:avLst/>
              </a:prstGeom>
              <a:solidFill>
                <a:srgbClr val="ECF4D6"/>
              </a:solidFill>
              <a:ln w="76200" cap="flat" cmpd="sng">
                <a:solidFill>
                  <a:srgbClr val="E0EA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54864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latin typeface="NanumGothic"/>
                    <a:ea typeface="NanumGothic"/>
                    <a:cs typeface="NanumGothic"/>
                    <a:sym typeface="Nanum Gothic"/>
                  </a:rPr>
                  <a:t>챗봇</a:t>
                </a:r>
                <a:endParaRPr sz="1800" b="1">
                  <a:latin typeface="NanumGothic"/>
                  <a:ea typeface="NanumGothic"/>
                  <a:cs typeface="NanumGothic"/>
                  <a:sym typeface="Nanum Gothic"/>
                </a:endParaRPr>
              </a:p>
            </p:txBody>
          </p:sp>
          <p:pic>
            <p:nvPicPr>
              <p:cNvPr id="17" name="Google Shape;574;g347dd7cfcaa_0_299">
                <a:extLst>
                  <a:ext uri="{FF2B5EF4-FFF2-40B4-BE49-F238E27FC236}">
                    <a16:creationId xmlns:a16="http://schemas.microsoft.com/office/drawing/2014/main" id="{88B235D7-1DB2-0FFE-FD4E-535BF43E48A0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flipH="1">
                <a:off x="8658085" y="8281313"/>
                <a:ext cx="1104396" cy="1410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2" name="Google Shape;579;g347dd7cfcaa_0_299">
              <a:extLst>
                <a:ext uri="{FF2B5EF4-FFF2-40B4-BE49-F238E27FC236}">
                  <a16:creationId xmlns:a16="http://schemas.microsoft.com/office/drawing/2014/main" id="{70756858-851C-091B-64A7-92242A429C1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1630475" y="3464500"/>
              <a:ext cx="1266900" cy="5100"/>
            </a:xfrm>
            <a:prstGeom prst="straightConnector1">
              <a:avLst/>
            </a:prstGeom>
            <a:noFill/>
            <a:ln w="76200" cap="flat" cmpd="sng">
              <a:solidFill>
                <a:srgbClr val="E0EA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" name="Google Shape;580;g347dd7cfcaa_0_299">
              <a:extLst>
                <a:ext uri="{FF2B5EF4-FFF2-40B4-BE49-F238E27FC236}">
                  <a16:creationId xmlns:a16="http://schemas.microsoft.com/office/drawing/2014/main" id="{D75B4AD6-1F2B-9D80-C73B-E48E38CA7E8A}"/>
                </a:ext>
              </a:extLst>
            </p:cNvPr>
            <p:cNvSpPr/>
            <p:nvPr/>
          </p:nvSpPr>
          <p:spPr>
            <a:xfrm>
              <a:off x="12902400" y="2942025"/>
              <a:ext cx="3038100" cy="906900"/>
            </a:xfrm>
            <a:prstGeom prst="rect">
              <a:avLst/>
            </a:prstGeom>
            <a:solidFill>
              <a:srgbClr val="ECF4D6"/>
            </a:solidFill>
            <a:ln w="76200" cap="flat" cmpd="sng">
              <a:solidFill>
                <a:srgbClr val="E0E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NanumGothic"/>
                  <a:ea typeface="NanumGothic"/>
                  <a:cs typeface="NanumGothic"/>
                  <a:sym typeface="Nanum Gothic"/>
                </a:rPr>
                <a:t>식단 데이터</a:t>
              </a:r>
              <a:endParaRPr sz="1800" b="1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24" name="Google Shape;581;g347dd7cfcaa_0_299">
              <a:extLst>
                <a:ext uri="{FF2B5EF4-FFF2-40B4-BE49-F238E27FC236}">
                  <a16:creationId xmlns:a16="http://schemas.microsoft.com/office/drawing/2014/main" id="{3D1218AB-62FB-F1E1-DD2A-ECCFE8419904}"/>
                </a:ext>
              </a:extLst>
            </p:cNvPr>
            <p:cNvSpPr/>
            <p:nvPr/>
          </p:nvSpPr>
          <p:spPr>
            <a:xfrm rot="-5400000">
              <a:off x="7004363" y="2987850"/>
              <a:ext cx="430800" cy="7299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CF4D6"/>
            </a:solidFill>
            <a:ln w="38100" cap="flat" cmpd="sng">
              <a:solidFill>
                <a:srgbClr val="D0E7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7">
          <a:extLst>
            <a:ext uri="{FF2B5EF4-FFF2-40B4-BE49-F238E27FC236}">
              <a16:creationId xmlns:a16="http://schemas.microsoft.com/office/drawing/2014/main" id="{6B527CED-9402-F801-4AB3-1441E448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347dd7cfcaa_0_273">
            <a:extLst>
              <a:ext uri="{FF2B5EF4-FFF2-40B4-BE49-F238E27FC236}">
                <a16:creationId xmlns:a16="http://schemas.microsoft.com/office/drawing/2014/main" id="{703C81BE-5D96-34D0-D019-79BB18414F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347dd7cfcaa_0_273">
            <a:extLst>
              <a:ext uri="{FF2B5EF4-FFF2-40B4-BE49-F238E27FC236}">
                <a16:creationId xmlns:a16="http://schemas.microsoft.com/office/drawing/2014/main" id="{72C1DCE5-C357-A0E2-722F-3CD5D05412DF}"/>
              </a:ext>
            </a:extLst>
          </p:cNvPr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모델 구현 _ RAG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40" name="Google Shape;540;g347dd7cfcaa_0_273">
            <a:extLst>
              <a:ext uri="{FF2B5EF4-FFF2-40B4-BE49-F238E27FC236}">
                <a16:creationId xmlns:a16="http://schemas.microsoft.com/office/drawing/2014/main" id="{ED8FF085-1608-97B1-86B0-F80F42F26FE5}"/>
              </a:ext>
            </a:extLst>
          </p:cNvPr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</a:t>
            </a: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향후 계획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41" name="Google Shape;541;g347dd7cfcaa_0_273">
            <a:extLst>
              <a:ext uri="{FF2B5EF4-FFF2-40B4-BE49-F238E27FC236}">
                <a16:creationId xmlns:a16="http://schemas.microsoft.com/office/drawing/2014/main" id="{B1383C97-8813-AF66-72D1-6E66B70B0CAF}"/>
              </a:ext>
            </a:extLst>
          </p:cNvPr>
          <p:cNvSpPr txBox="1"/>
          <p:nvPr/>
        </p:nvSpPr>
        <p:spPr>
          <a:xfrm>
            <a:off x="1585375" y="1779250"/>
            <a:ext cx="4260300" cy="7764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1828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사용자</a:t>
            </a:r>
            <a:r>
              <a:rPr lang="en-US" sz="25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입력</a:t>
            </a:r>
            <a:endParaRPr sz="2500" b="1" i="0" u="none" strike="noStrike" cap="none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42" name="Google Shape;542;g347dd7cfcaa_0_273">
            <a:extLst>
              <a:ext uri="{FF2B5EF4-FFF2-40B4-BE49-F238E27FC236}">
                <a16:creationId xmlns:a16="http://schemas.microsoft.com/office/drawing/2014/main" id="{E9C16499-AAA8-24AA-BA31-1EBFCE856587}"/>
              </a:ext>
            </a:extLst>
          </p:cNvPr>
          <p:cNvSpPr txBox="1"/>
          <p:nvPr/>
        </p:nvSpPr>
        <p:spPr>
          <a:xfrm>
            <a:off x="1585375" y="3245287"/>
            <a:ext cx="4260300" cy="7764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1828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FastAPI</a:t>
            </a:r>
            <a:endParaRPr sz="2500" b="1" i="0" u="none" strike="noStrike" cap="none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43" name="Google Shape;543;g347dd7cfcaa_0_273">
            <a:extLst>
              <a:ext uri="{FF2B5EF4-FFF2-40B4-BE49-F238E27FC236}">
                <a16:creationId xmlns:a16="http://schemas.microsoft.com/office/drawing/2014/main" id="{294F90B4-FD0B-519D-39C1-8F479DD46BD2}"/>
              </a:ext>
            </a:extLst>
          </p:cNvPr>
          <p:cNvSpPr txBox="1"/>
          <p:nvPr/>
        </p:nvSpPr>
        <p:spPr>
          <a:xfrm>
            <a:off x="1585375" y="4702131"/>
            <a:ext cx="4260300" cy="7764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ChromaDB</a:t>
            </a:r>
            <a:endParaRPr sz="25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(문서 검색)</a:t>
            </a:r>
            <a:endParaRPr sz="25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44" name="Google Shape;544;g347dd7cfcaa_0_273">
            <a:extLst>
              <a:ext uri="{FF2B5EF4-FFF2-40B4-BE49-F238E27FC236}">
                <a16:creationId xmlns:a16="http://schemas.microsoft.com/office/drawing/2014/main" id="{F3D83426-50F9-3E5A-1614-259055986159}"/>
              </a:ext>
            </a:extLst>
          </p:cNvPr>
          <p:cNvSpPr txBox="1"/>
          <p:nvPr/>
        </p:nvSpPr>
        <p:spPr>
          <a:xfrm>
            <a:off x="1585375" y="6148054"/>
            <a:ext cx="4260300" cy="7764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LangChain</a:t>
            </a:r>
            <a:endParaRPr sz="25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Retriever</a:t>
            </a:r>
            <a:endParaRPr sz="25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45" name="Google Shape;545;g347dd7cfcaa_0_273">
            <a:extLst>
              <a:ext uri="{FF2B5EF4-FFF2-40B4-BE49-F238E27FC236}">
                <a16:creationId xmlns:a16="http://schemas.microsoft.com/office/drawing/2014/main" id="{9FE39F13-C8C0-83A0-6D10-A083F703C0FF}"/>
              </a:ext>
            </a:extLst>
          </p:cNvPr>
          <p:cNvSpPr txBox="1"/>
          <p:nvPr/>
        </p:nvSpPr>
        <p:spPr>
          <a:xfrm>
            <a:off x="1584946" y="7628716"/>
            <a:ext cx="4260900" cy="7764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OpenAI LLM</a:t>
            </a:r>
            <a:endParaRPr sz="25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응답 생성</a:t>
            </a:r>
            <a:endParaRPr sz="25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46" name="Google Shape;546;g347dd7cfcaa_0_273">
            <a:extLst>
              <a:ext uri="{FF2B5EF4-FFF2-40B4-BE49-F238E27FC236}">
                <a16:creationId xmlns:a16="http://schemas.microsoft.com/office/drawing/2014/main" id="{720C1572-CC89-B5DC-65D7-F8D765027645}"/>
              </a:ext>
            </a:extLst>
          </p:cNvPr>
          <p:cNvSpPr txBox="1"/>
          <p:nvPr/>
        </p:nvSpPr>
        <p:spPr>
          <a:xfrm>
            <a:off x="1538600" y="9062014"/>
            <a:ext cx="4260300" cy="775200"/>
          </a:xfrm>
          <a:prstGeom prst="rect">
            <a:avLst/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1828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응답 반환</a:t>
            </a:r>
            <a:endParaRPr sz="2500" b="1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47" name="Google Shape;547;g347dd7cfcaa_0_273">
            <a:extLst>
              <a:ext uri="{FF2B5EF4-FFF2-40B4-BE49-F238E27FC236}">
                <a16:creationId xmlns:a16="http://schemas.microsoft.com/office/drawing/2014/main" id="{DBC12B80-9783-26D7-224F-75B08EA0E1FF}"/>
              </a:ext>
            </a:extLst>
          </p:cNvPr>
          <p:cNvSpPr/>
          <p:nvPr/>
        </p:nvSpPr>
        <p:spPr>
          <a:xfrm>
            <a:off x="3530602" y="2679539"/>
            <a:ext cx="276300" cy="50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48" name="Google Shape;548;g347dd7cfcaa_0_273">
            <a:extLst>
              <a:ext uri="{FF2B5EF4-FFF2-40B4-BE49-F238E27FC236}">
                <a16:creationId xmlns:a16="http://schemas.microsoft.com/office/drawing/2014/main" id="{E7751133-9C81-A55F-3A66-2E1389B1E274}"/>
              </a:ext>
            </a:extLst>
          </p:cNvPr>
          <p:cNvSpPr/>
          <p:nvPr/>
        </p:nvSpPr>
        <p:spPr>
          <a:xfrm>
            <a:off x="3530602" y="4111528"/>
            <a:ext cx="276300" cy="50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49" name="Google Shape;549;g347dd7cfcaa_0_273">
            <a:extLst>
              <a:ext uri="{FF2B5EF4-FFF2-40B4-BE49-F238E27FC236}">
                <a16:creationId xmlns:a16="http://schemas.microsoft.com/office/drawing/2014/main" id="{B1925BF7-FCAB-E7A9-0070-F0079A160982}"/>
              </a:ext>
            </a:extLst>
          </p:cNvPr>
          <p:cNvSpPr/>
          <p:nvPr/>
        </p:nvSpPr>
        <p:spPr>
          <a:xfrm>
            <a:off x="3530602" y="5605520"/>
            <a:ext cx="276300" cy="50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50" name="Google Shape;550;g347dd7cfcaa_0_273">
            <a:extLst>
              <a:ext uri="{FF2B5EF4-FFF2-40B4-BE49-F238E27FC236}">
                <a16:creationId xmlns:a16="http://schemas.microsoft.com/office/drawing/2014/main" id="{36056153-8E14-8AAE-D009-4D4760B63685}"/>
              </a:ext>
            </a:extLst>
          </p:cNvPr>
          <p:cNvSpPr/>
          <p:nvPr/>
        </p:nvSpPr>
        <p:spPr>
          <a:xfrm>
            <a:off x="3530602" y="7058880"/>
            <a:ext cx="276300" cy="50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"/>
              <a:ea typeface="NanumGothic"/>
              <a:cs typeface="NanumGothic"/>
              <a:sym typeface="Nanum Gothic"/>
            </a:endParaRPr>
          </a:p>
        </p:txBody>
      </p:sp>
      <p:graphicFrame>
        <p:nvGraphicFramePr>
          <p:cNvPr id="551" name="Google Shape;551;g347dd7cfcaa_0_273">
            <a:extLst>
              <a:ext uri="{FF2B5EF4-FFF2-40B4-BE49-F238E27FC236}">
                <a16:creationId xmlns:a16="http://schemas.microsoft.com/office/drawing/2014/main" id="{7E6AEA4A-D731-7290-F418-81E64E5BE478}"/>
              </a:ext>
            </a:extLst>
          </p:cNvPr>
          <p:cNvGraphicFramePr/>
          <p:nvPr/>
        </p:nvGraphicFramePr>
        <p:xfrm>
          <a:off x="7040400" y="2421275"/>
          <a:ext cx="10052325" cy="6439050"/>
        </p:xfrm>
        <a:graphic>
          <a:graphicData uri="http://schemas.openxmlformats.org/drawingml/2006/table">
            <a:tbl>
              <a:tblPr>
                <a:noFill/>
                <a:tableStyleId>{9A3078BD-118C-4CF1-9159-4C6077047158}</a:tableStyleId>
              </a:tblPr>
              <a:tblGrid>
                <a:gridCol w="335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7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구성요소</a:t>
                      </a:r>
                      <a:endParaRPr sz="2500" b="1" dirty="0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기술 스택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역할 설명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문서 임베딩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OpenAI 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Embedding API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문서 벡터화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벡터 검색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ChromaDB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27430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유사 문서 검색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검색 흐름 제어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LangChain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Retriever 구성, Prompt 처리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182875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API 서버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FastAPI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사용자 요청 처리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응답 생성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OpenAI API / RUNPOD</a:t>
                      </a:r>
                      <a:endParaRPr sz="2500" b="1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자연어</a:t>
                      </a:r>
                      <a:r>
                        <a:rPr lang="en-US" sz="2500" b="1" dirty="0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 </a:t>
                      </a:r>
                      <a:r>
                        <a:rPr lang="en-US" sz="25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응답</a:t>
                      </a:r>
                      <a:r>
                        <a:rPr lang="en-US" sz="2500" b="1" dirty="0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 </a:t>
                      </a:r>
                      <a:r>
                        <a:rPr lang="en-US" sz="2500" b="1" dirty="0" err="1"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생성</a:t>
                      </a:r>
                      <a:endParaRPr sz="2500" b="1" dirty="0"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365750" marB="91425">
                    <a:lnL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E5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2" name="Google Shape;552;g347dd7cfcaa_0_273">
            <a:extLst>
              <a:ext uri="{FF2B5EF4-FFF2-40B4-BE49-F238E27FC236}">
                <a16:creationId xmlns:a16="http://schemas.microsoft.com/office/drawing/2014/main" id="{2A557B27-CCD9-68EA-1D61-3ED6CF1F1428}"/>
              </a:ext>
            </a:extLst>
          </p:cNvPr>
          <p:cNvSpPr/>
          <p:nvPr/>
        </p:nvSpPr>
        <p:spPr>
          <a:xfrm>
            <a:off x="3530602" y="8492900"/>
            <a:ext cx="276300" cy="50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5114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347dd7cfcaa_0_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347dd7cfcaa_0_299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모델 구현 _ sLLM 파인튜닝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59" name="Google Shape;559;g347dd7cfcaa_0_299"/>
          <p:cNvSpPr/>
          <p:nvPr/>
        </p:nvSpPr>
        <p:spPr>
          <a:xfrm>
            <a:off x="9597625" y="5132925"/>
            <a:ext cx="430800" cy="729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"/>
              <a:ea typeface="NanumGothic"/>
              <a:cs typeface="NanumGothic"/>
              <a:sym typeface="Nanum Gothic"/>
            </a:endParaRPr>
          </a:p>
        </p:txBody>
      </p:sp>
      <p:grpSp>
        <p:nvGrpSpPr>
          <p:cNvPr id="560" name="Google Shape;560;g347dd7cfcaa_0_299"/>
          <p:cNvGrpSpPr/>
          <p:nvPr/>
        </p:nvGrpSpPr>
        <p:grpSpPr>
          <a:xfrm>
            <a:off x="7676225" y="1785100"/>
            <a:ext cx="3956700" cy="3209100"/>
            <a:chOff x="7045350" y="1608525"/>
            <a:chExt cx="3956700" cy="3209100"/>
          </a:xfrm>
        </p:grpSpPr>
        <p:sp>
          <p:nvSpPr>
            <p:cNvPr id="561" name="Google Shape;561;g347dd7cfcaa_0_299"/>
            <p:cNvSpPr/>
            <p:nvPr/>
          </p:nvSpPr>
          <p:spPr>
            <a:xfrm>
              <a:off x="7045350" y="1608525"/>
              <a:ext cx="3956700" cy="3209100"/>
            </a:xfrm>
            <a:prstGeom prst="rect">
              <a:avLst/>
            </a:prstGeom>
            <a:noFill/>
            <a:ln w="76200" cap="flat" cmpd="sng">
              <a:solidFill>
                <a:srgbClr val="E0E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562" name="Google Shape;562;g347dd7cfcaa_0_2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08250" y="2437473"/>
              <a:ext cx="3411572" cy="90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g347dd7cfcaa_0_2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10989" y="3429000"/>
              <a:ext cx="1866019" cy="107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g347dd7cfcaa_0_299"/>
            <p:cNvSpPr/>
            <p:nvPr/>
          </p:nvSpPr>
          <p:spPr>
            <a:xfrm>
              <a:off x="7045350" y="1608525"/>
              <a:ext cx="2330700" cy="596400"/>
            </a:xfrm>
            <a:prstGeom prst="rect">
              <a:avLst/>
            </a:prstGeom>
            <a:solidFill>
              <a:srgbClr val="ECF4D6"/>
            </a:solidFill>
            <a:ln w="76200" cap="flat" cmpd="sng">
              <a:solidFill>
                <a:srgbClr val="E0E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latin typeface="NanumGothic"/>
                  <a:ea typeface="NanumGothic"/>
                  <a:cs typeface="NanumGothic"/>
                  <a:sym typeface="Nanum Gothic"/>
                </a:rPr>
                <a:t>파인튜닝</a:t>
              </a:r>
              <a:endParaRPr sz="3000" b="1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grpSp>
        <p:nvGrpSpPr>
          <p:cNvPr id="565" name="Google Shape;565;g347dd7cfcaa_0_299"/>
          <p:cNvGrpSpPr/>
          <p:nvPr/>
        </p:nvGrpSpPr>
        <p:grpSpPr>
          <a:xfrm>
            <a:off x="2754838" y="1778438"/>
            <a:ext cx="3956700" cy="3222413"/>
            <a:chOff x="1409113" y="5822900"/>
            <a:chExt cx="3956700" cy="3222413"/>
          </a:xfrm>
        </p:grpSpPr>
        <p:grpSp>
          <p:nvGrpSpPr>
            <p:cNvPr id="566" name="Google Shape;566;g347dd7cfcaa_0_299"/>
            <p:cNvGrpSpPr/>
            <p:nvPr/>
          </p:nvGrpSpPr>
          <p:grpSpPr>
            <a:xfrm>
              <a:off x="1409113" y="5822900"/>
              <a:ext cx="3956700" cy="3222413"/>
              <a:chOff x="5945588" y="-159400"/>
              <a:chExt cx="3956700" cy="3222413"/>
            </a:xfrm>
          </p:grpSpPr>
          <p:sp>
            <p:nvSpPr>
              <p:cNvPr id="567" name="Google Shape;567;g347dd7cfcaa_0_299"/>
              <p:cNvSpPr/>
              <p:nvPr/>
            </p:nvSpPr>
            <p:spPr>
              <a:xfrm>
                <a:off x="5945588" y="-146087"/>
                <a:ext cx="3956700" cy="3209100"/>
              </a:xfrm>
              <a:prstGeom prst="rect">
                <a:avLst/>
              </a:prstGeom>
              <a:noFill/>
              <a:ln w="76200" cap="flat" cmpd="sng">
                <a:solidFill>
                  <a:srgbClr val="E0EA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anumGothic"/>
                  <a:ea typeface="NanumGothic"/>
                  <a:cs typeface="NanumGothic"/>
                  <a:sym typeface="Nanum Gothic"/>
                </a:endParaRPr>
              </a:p>
            </p:txBody>
          </p:sp>
          <p:sp>
            <p:nvSpPr>
              <p:cNvPr id="568" name="Google Shape;568;g347dd7cfcaa_0_299"/>
              <p:cNvSpPr/>
              <p:nvPr/>
            </p:nvSpPr>
            <p:spPr>
              <a:xfrm>
                <a:off x="5945600" y="-159400"/>
                <a:ext cx="2330700" cy="596400"/>
              </a:xfrm>
              <a:prstGeom prst="rect">
                <a:avLst/>
              </a:prstGeom>
              <a:solidFill>
                <a:srgbClr val="ECF4D6"/>
              </a:solidFill>
              <a:ln w="76200" cap="flat" cmpd="sng">
                <a:solidFill>
                  <a:srgbClr val="E0EA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latin typeface="NanumGothic"/>
                    <a:ea typeface="NanumGothic"/>
                    <a:cs typeface="NanumGothic"/>
                    <a:sym typeface="Nanum Gothic"/>
                  </a:rPr>
                  <a:t>sLLM</a:t>
                </a:r>
                <a:endParaRPr sz="3000" b="1">
                  <a:latin typeface="NanumGothic"/>
                  <a:ea typeface="NanumGothic"/>
                  <a:cs typeface="NanumGothic"/>
                  <a:sym typeface="Nanum Gothic"/>
                </a:endParaRPr>
              </a:p>
            </p:txBody>
          </p:sp>
        </p:grpSp>
        <p:pic>
          <p:nvPicPr>
            <p:cNvPr id="569" name="Google Shape;569;g347dd7cfcaa_0_2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50375" y="6887700"/>
              <a:ext cx="2874200" cy="1497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0" name="Google Shape;570;g347dd7cfcaa_0_299"/>
          <p:cNvSpPr/>
          <p:nvPr/>
        </p:nvSpPr>
        <p:spPr>
          <a:xfrm>
            <a:off x="7387975" y="6001550"/>
            <a:ext cx="4850100" cy="906900"/>
          </a:xfrm>
          <a:prstGeom prst="rect">
            <a:avLst/>
          </a:prstGeom>
          <a:solidFill>
            <a:srgbClr val="ECF4D6"/>
          </a:solidFill>
          <a:ln w="76200" cap="flat" cmpd="sng">
            <a:solidFill>
              <a:srgbClr val="E0EA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NanumGothic"/>
                <a:ea typeface="NanumGothic"/>
                <a:cs typeface="NanumGothic"/>
                <a:sym typeface="Nanum Gothic"/>
              </a:rPr>
              <a:t>(식단 설계에) 특화된 sLLM</a:t>
            </a:r>
            <a:endParaRPr sz="2600" b="1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71" name="Google Shape;571;g347dd7cfcaa_0_299"/>
          <p:cNvSpPr/>
          <p:nvPr/>
        </p:nvSpPr>
        <p:spPr>
          <a:xfrm>
            <a:off x="9597625" y="7027625"/>
            <a:ext cx="430800" cy="729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"/>
              <a:ea typeface="NanumGothic"/>
              <a:cs typeface="NanumGothic"/>
              <a:sym typeface="Nanum Gothic"/>
            </a:endParaRPr>
          </a:p>
        </p:txBody>
      </p:sp>
      <p:grpSp>
        <p:nvGrpSpPr>
          <p:cNvPr id="572" name="Google Shape;572;g347dd7cfcaa_0_299"/>
          <p:cNvGrpSpPr/>
          <p:nvPr/>
        </p:nvGrpSpPr>
        <p:grpSpPr>
          <a:xfrm>
            <a:off x="8195203" y="7876957"/>
            <a:ext cx="3298617" cy="1999312"/>
            <a:chOff x="7489925" y="8181500"/>
            <a:chExt cx="2478300" cy="1610400"/>
          </a:xfrm>
        </p:grpSpPr>
        <p:sp>
          <p:nvSpPr>
            <p:cNvPr id="573" name="Google Shape;573;g347dd7cfcaa_0_299"/>
            <p:cNvSpPr/>
            <p:nvPr/>
          </p:nvSpPr>
          <p:spPr>
            <a:xfrm>
              <a:off x="7489925" y="8181500"/>
              <a:ext cx="2478300" cy="1610400"/>
            </a:xfrm>
            <a:prstGeom prst="rect">
              <a:avLst/>
            </a:prstGeom>
            <a:solidFill>
              <a:srgbClr val="ECF4D6"/>
            </a:solidFill>
            <a:ln w="76200" cap="flat" cmpd="sng">
              <a:solidFill>
                <a:srgbClr val="E0E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54864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latin typeface="NanumGothic"/>
                  <a:ea typeface="NanumGothic"/>
                  <a:cs typeface="NanumGothic"/>
                  <a:sym typeface="Nanum Gothic"/>
                </a:rPr>
                <a:t>챗봇</a:t>
              </a:r>
              <a:endParaRPr sz="2600" b="1"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574" name="Google Shape;574;g347dd7cfcaa_0_29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8658085" y="8281313"/>
              <a:ext cx="1104396" cy="1410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5" name="Google Shape;575;g347dd7cfcaa_0_299"/>
          <p:cNvGrpSpPr/>
          <p:nvPr/>
        </p:nvGrpSpPr>
        <p:grpSpPr>
          <a:xfrm>
            <a:off x="13864025" y="6162500"/>
            <a:ext cx="2838600" cy="585000"/>
            <a:chOff x="12234800" y="6010100"/>
            <a:chExt cx="2838600" cy="585000"/>
          </a:xfrm>
        </p:grpSpPr>
        <p:pic>
          <p:nvPicPr>
            <p:cNvPr id="576" name="Google Shape;576;g347dd7cfcaa_0_29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234800" y="6010100"/>
              <a:ext cx="585000" cy="58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g347dd7cfcaa_0_299"/>
            <p:cNvSpPr txBox="1"/>
            <p:nvPr/>
          </p:nvSpPr>
          <p:spPr>
            <a:xfrm>
              <a:off x="12819800" y="6010100"/>
              <a:ext cx="2253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챗봇의 뇌 역할</a:t>
              </a:r>
              <a:endParaRPr sz="2600" b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cxnSp>
        <p:nvCxnSpPr>
          <p:cNvPr id="578" name="Google Shape;578;g347dd7cfcaa_0_299"/>
          <p:cNvCxnSpPr/>
          <p:nvPr/>
        </p:nvCxnSpPr>
        <p:spPr>
          <a:xfrm rot="10800000" flipH="1">
            <a:off x="12417600" y="6539050"/>
            <a:ext cx="1266900" cy="5100"/>
          </a:xfrm>
          <a:prstGeom prst="straightConnector1">
            <a:avLst/>
          </a:prstGeom>
          <a:noFill/>
          <a:ln w="76200" cap="flat" cmpd="sng">
            <a:solidFill>
              <a:srgbClr val="E0EA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g347dd7cfcaa_0_299"/>
          <p:cNvCxnSpPr/>
          <p:nvPr/>
        </p:nvCxnSpPr>
        <p:spPr>
          <a:xfrm rot="10800000" flipH="1">
            <a:off x="11630475" y="3464500"/>
            <a:ext cx="1266900" cy="5100"/>
          </a:xfrm>
          <a:prstGeom prst="straightConnector1">
            <a:avLst/>
          </a:prstGeom>
          <a:noFill/>
          <a:ln w="76200" cap="flat" cmpd="sng">
            <a:solidFill>
              <a:srgbClr val="E0EA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g347dd7cfcaa_0_299"/>
          <p:cNvSpPr/>
          <p:nvPr/>
        </p:nvSpPr>
        <p:spPr>
          <a:xfrm>
            <a:off x="12902400" y="2942025"/>
            <a:ext cx="3038100" cy="906900"/>
          </a:xfrm>
          <a:prstGeom prst="rect">
            <a:avLst/>
          </a:prstGeom>
          <a:solidFill>
            <a:srgbClr val="ECF4D6"/>
          </a:solidFill>
          <a:ln w="76200" cap="flat" cmpd="sng">
            <a:solidFill>
              <a:srgbClr val="E0EA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NanumGothic"/>
                <a:ea typeface="NanumGothic"/>
                <a:cs typeface="NanumGothic"/>
                <a:sym typeface="Nanum Gothic"/>
              </a:rPr>
              <a:t>식단 데이터</a:t>
            </a:r>
            <a:endParaRPr sz="2600" b="1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81" name="Google Shape;581;g347dd7cfcaa_0_299"/>
          <p:cNvSpPr/>
          <p:nvPr/>
        </p:nvSpPr>
        <p:spPr>
          <a:xfrm rot="-5400000">
            <a:off x="7004363" y="2987850"/>
            <a:ext cx="430800" cy="729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CF4D6"/>
          </a:solidFill>
          <a:ln w="38100" cap="flat" cmpd="sng">
            <a:solidFill>
              <a:srgbClr val="D0E7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82" name="Google Shape;582;g347dd7cfcaa_0_299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</a:t>
            </a: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향후 계획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g347dd7cfcaa_0_3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347dd7cfcaa_0_341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모델 구현 _ 식단 추천 알고리즘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89" name="Google Shape;589;g347dd7cfcaa_0_341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</a:t>
            </a: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향후 계획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90" name="Google Shape;590;g347dd7cfcaa_0_341"/>
          <p:cNvSpPr txBox="1"/>
          <p:nvPr/>
        </p:nvSpPr>
        <p:spPr>
          <a:xfrm>
            <a:off x="731250" y="2482550"/>
            <a:ext cx="16825500" cy="49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Collaborative Filtering(CF)/</a:t>
            </a:r>
            <a:r>
              <a:rPr lang="en-US" sz="40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협업</a:t>
            </a:r>
            <a:r>
              <a:rPr lang="en-US" sz="40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40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필터링</a:t>
            </a:r>
            <a:endParaRPr sz="4000" b="1" i="0" u="none" strike="noStrike" cap="none" dirty="0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685800" marR="0" lvl="1" indent="-279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C573C"/>
              </a:buClr>
              <a:buSzPts val="3200"/>
              <a:buFont typeface="Nanum Gothic"/>
              <a:buChar char="•"/>
            </a:pP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사용자의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과거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선호도를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바탕으로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미래의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추천을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제공하는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방식</a:t>
            </a:r>
            <a:endParaRPr sz="3200" b="1" i="0" u="none" strike="noStrike" cap="none" dirty="0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114300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-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사용자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기반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협업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필터링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: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비슷한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성향의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사용자들이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선호하는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아이템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추천</a:t>
            </a:r>
            <a:endParaRPr sz="3200" b="1" i="0" u="none" strike="noStrike" cap="none" dirty="0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114300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-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아이템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기반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협업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필터링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: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특정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사용자가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이미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선호하는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아이템들과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유사한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아이템을</a:t>
            </a:r>
            <a:r>
              <a:rPr lang="en-US"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2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추천</a:t>
            </a:r>
            <a:endParaRPr sz="3200" b="1" i="0" u="none" strike="noStrike" cap="none" dirty="0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91" name="Google Shape;591;g347dd7cfcaa_0_341"/>
          <p:cNvSpPr txBox="1"/>
          <p:nvPr/>
        </p:nvSpPr>
        <p:spPr>
          <a:xfrm>
            <a:off x="959850" y="7515600"/>
            <a:ext cx="142911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But, </a:t>
            </a:r>
            <a:r>
              <a:rPr lang="en-US" sz="45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사용자나</a:t>
            </a:r>
            <a:r>
              <a:rPr lang="en-US" sz="45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45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아이템에</a:t>
            </a:r>
            <a:r>
              <a:rPr lang="en-US" sz="45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45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대한</a:t>
            </a:r>
            <a:r>
              <a:rPr lang="en-US" sz="45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45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데이터가</a:t>
            </a:r>
            <a:r>
              <a:rPr lang="en-US" sz="45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45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적은</a:t>
            </a:r>
            <a:r>
              <a:rPr lang="en-US" sz="45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45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경우에는</a:t>
            </a:r>
            <a:r>
              <a:rPr lang="en-US" sz="45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?</a:t>
            </a:r>
            <a:endParaRPr sz="4500" b="1" i="0" u="none" strike="noStrike" cap="none" dirty="0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347dd7cfcaa_0_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47dd7cfcaa_0_374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모델 구현 _ 식단 추천 알고리즘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98" name="Google Shape;598;g347dd7cfcaa_0_374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</a:t>
            </a: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향후 계획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599" name="Google Shape;599;g347dd7cfcaa_0_374"/>
          <p:cNvSpPr txBox="1"/>
          <p:nvPr/>
        </p:nvSpPr>
        <p:spPr>
          <a:xfrm>
            <a:off x="690500" y="1952746"/>
            <a:ext cx="907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협업</a:t>
            </a:r>
            <a:r>
              <a:rPr lang="en-US" sz="40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40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필터링</a:t>
            </a:r>
            <a:r>
              <a:rPr lang="en-US" sz="40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+ </a:t>
            </a:r>
            <a:r>
              <a:rPr lang="en-US" sz="40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대규모</a:t>
            </a:r>
            <a:r>
              <a:rPr lang="en-US" sz="40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40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언어</a:t>
            </a:r>
            <a:r>
              <a:rPr lang="en-US" sz="40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4000" b="1" i="0" u="none" strike="noStrike" cap="none" dirty="0" err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모델</a:t>
            </a:r>
            <a:endParaRPr sz="4000" b="1" i="0" u="none" strike="noStrike" cap="none" dirty="0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35BA69-51D9-DF1B-5056-4CB29D489883}"/>
              </a:ext>
            </a:extLst>
          </p:cNvPr>
          <p:cNvGrpSpPr/>
          <p:nvPr/>
        </p:nvGrpSpPr>
        <p:grpSpPr>
          <a:xfrm>
            <a:off x="843074" y="1476100"/>
            <a:ext cx="16754426" cy="8455800"/>
            <a:chOff x="843074" y="1476100"/>
            <a:chExt cx="16754426" cy="8455800"/>
          </a:xfrm>
        </p:grpSpPr>
        <p:sp>
          <p:nvSpPr>
            <p:cNvPr id="600" name="Google Shape;600;g347dd7cfcaa_0_374"/>
            <p:cNvSpPr txBox="1"/>
            <p:nvPr/>
          </p:nvSpPr>
          <p:spPr>
            <a:xfrm>
              <a:off x="843074" y="4333700"/>
              <a:ext cx="9198600" cy="462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협업</a:t>
              </a:r>
              <a:r>
                <a:rPr lang="en-US" sz="35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5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필터링</a:t>
              </a:r>
              <a:r>
                <a:rPr lang="en-US" sz="35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5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추천</a:t>
              </a:r>
              <a:r>
                <a:rPr lang="en-US" sz="35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5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시스템</a:t>
              </a:r>
              <a:r>
                <a:rPr lang="en-US" sz="35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(CF-</a:t>
              </a:r>
              <a:r>
                <a:rPr lang="en-US" sz="35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RecSys</a:t>
              </a:r>
              <a:r>
                <a:rPr lang="en-US" sz="35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)</a:t>
              </a:r>
              <a:endParaRPr sz="35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685800" marR="0" lvl="1" indent="-317500" algn="l" rtl="0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2C573C"/>
                </a:buClr>
                <a:buSzPts val="3200"/>
                <a:buFont typeface="Nanum Gothic"/>
                <a:buChar char="•"/>
              </a:pPr>
              <a:r>
                <a:rPr lang="en-US" sz="32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사용자</a:t>
              </a:r>
              <a:r>
                <a:rPr lang="en-US" sz="32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기록과</a:t>
              </a:r>
              <a:r>
                <a:rPr lang="en-US" sz="32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음식</a:t>
              </a:r>
              <a:r>
                <a:rPr lang="en-US" sz="32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설명의</a:t>
              </a:r>
              <a:r>
                <a:rPr lang="en-US" sz="32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텍스트를</a:t>
              </a:r>
              <a:r>
                <a:rPr lang="en-US" sz="32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임베딩</a:t>
              </a:r>
              <a:endParaRPr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685800" marR="0" lvl="0" indent="0" algn="l" rtl="0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언어</a:t>
              </a:r>
              <a:r>
                <a:rPr lang="en-US" sz="35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5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모델</a:t>
              </a:r>
              <a:r>
                <a:rPr lang="en-US" sz="35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(LLM)</a:t>
              </a:r>
              <a:endParaRPr sz="35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685800" marR="0" lvl="1" indent="-317500" algn="l" rtl="0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2C573C"/>
                </a:buClr>
                <a:buSzPts val="3200"/>
                <a:buFont typeface="Nanum Gothic"/>
                <a:buChar char="•"/>
              </a:pPr>
              <a:r>
                <a:rPr lang="en-US" sz="32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LLM의</a:t>
              </a:r>
              <a:r>
                <a:rPr lang="en-US" sz="32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언어</a:t>
              </a:r>
              <a:r>
                <a:rPr lang="en-US" sz="32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이해</a:t>
              </a:r>
              <a:r>
                <a:rPr lang="en-US" sz="32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능력을</a:t>
              </a:r>
              <a:r>
                <a:rPr lang="en-US" sz="3200" b="1" i="0" u="none" strike="noStrike" cap="none" dirty="0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3200" b="1" i="0" u="none" strike="noStrike" cap="none" dirty="0" err="1">
                  <a:solidFill>
                    <a:srgbClr val="2C573C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활용</a:t>
              </a:r>
              <a:endParaRPr sz="3200" b="1" i="0" u="none" strike="noStrike" cap="none" dirty="0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601" name="Google Shape;601;g347dd7cfcaa_0_374" descr="텍스트, 스크린샷, 폰트이(가) 표시된 사진  AI가 생성한 콘텐츠는 부정확할 수 있습니다.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12450" y="1476100"/>
              <a:ext cx="7185050" cy="8455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347dd7cfcaa_0_3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347dd7cfcaa_0_385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모델 구현 _ 식단 추천 프롬프트</a:t>
            </a:r>
            <a:endParaRPr sz="40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608" name="Google Shape;608;g347dd7cfcaa_0_385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4. </a:t>
            </a: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향후 계획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609" name="Google Shape;609;g347dd7cfcaa_0_385" descr="텍스트, 스크린샷, 폰트이(가) 표시된 사진  AI가 생성한 콘텐츠는 부정확할 수 있습니다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4550" y="1521650"/>
            <a:ext cx="9472175" cy="8346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347dd7cfcaa_0_385"/>
          <p:cNvSpPr txBox="1"/>
          <p:nvPr/>
        </p:nvSpPr>
        <p:spPr>
          <a:xfrm>
            <a:off x="2738450" y="4586975"/>
            <a:ext cx="26901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NanumGothic"/>
                <a:ea typeface="NanumGothic"/>
                <a:cs typeface="NanumGothic"/>
                <a:sym typeface="Nanum Gothic"/>
              </a:rPr>
              <a:t>[0.2, 0.4, …]</a:t>
            </a:r>
            <a:endParaRPr sz="3200" b="1" i="0" u="none" strike="noStrike" cap="none">
              <a:solidFill>
                <a:srgbClr val="99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611" name="Google Shape;611;g347dd7cfcaa_0_385"/>
          <p:cNvSpPr txBox="1"/>
          <p:nvPr/>
        </p:nvSpPr>
        <p:spPr>
          <a:xfrm>
            <a:off x="13730325" y="4340675"/>
            <a:ext cx="44211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NanumGothic"/>
                <a:ea typeface="NanumGothic"/>
                <a:cs typeface="NanumGothic"/>
                <a:sym typeface="Nanum Gothic"/>
              </a:rPr>
              <a:t>[“불고기"(0.3, 0.5, …), “상추"(0.4, 0.1, …)]</a:t>
            </a:r>
            <a:endParaRPr sz="3200" b="1" i="0" u="none" strike="noStrike" cap="none">
              <a:solidFill>
                <a:srgbClr val="99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612" name="Google Shape;612;g347dd7cfcaa_0_385"/>
          <p:cNvSpPr txBox="1"/>
          <p:nvPr/>
        </p:nvSpPr>
        <p:spPr>
          <a:xfrm>
            <a:off x="10094675" y="1685150"/>
            <a:ext cx="55233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NanumGothic"/>
                <a:ea typeface="NanumGothic"/>
                <a:cs typeface="NanumGothic"/>
                <a:sym typeface="Nanum Gothic"/>
              </a:rPr>
              <a:t>[“오삼불고기"(0.5, 0.6, …], “계란국" (0.8, 0.6, …)]</a:t>
            </a:r>
            <a:endParaRPr sz="3200" b="1" i="0" u="none" strike="noStrike" cap="none">
              <a:solidFill>
                <a:srgbClr val="99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7dd7cfcaa_0_229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5. 향후 계획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02" name="Google Shape;502;g347dd7cfcaa_0_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925" y="9156800"/>
            <a:ext cx="155814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347dd7cfcaa_0_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925" y="7997775"/>
            <a:ext cx="154865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347dd7cfcaa_0_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7225" y="6831950"/>
            <a:ext cx="154865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347dd7cfcaa_0_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925" y="5616025"/>
            <a:ext cx="154865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347dd7cfcaa_0_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925" y="4361975"/>
            <a:ext cx="154865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347dd7cfcaa_0_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925" y="3186300"/>
            <a:ext cx="154865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347dd7cfcaa_0_2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51212" y="9179112"/>
            <a:ext cx="2765971" cy="72557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347dd7cfcaa_0_229"/>
          <p:cNvSpPr txBox="1"/>
          <p:nvPr/>
        </p:nvSpPr>
        <p:spPr>
          <a:xfrm>
            <a:off x="12569849" y="9307275"/>
            <a:ext cx="2385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최종 발표 준비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10" name="Google Shape;510;g347dd7cfcaa_0_2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40000" y="5633425"/>
            <a:ext cx="6528325" cy="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347dd7cfcaa_0_229"/>
          <p:cNvSpPr txBox="1"/>
          <p:nvPr/>
        </p:nvSpPr>
        <p:spPr>
          <a:xfrm>
            <a:off x="4363453" y="5761475"/>
            <a:ext cx="5079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Djangdo 백엔드 구현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12" name="Google Shape;512;g347dd7cfcaa_0_2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75153" y="7971650"/>
            <a:ext cx="3612000" cy="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347dd7cfcaa_0_229"/>
          <p:cNvSpPr txBox="1"/>
          <p:nvPr/>
        </p:nvSpPr>
        <p:spPr>
          <a:xfrm>
            <a:off x="3375151" y="8057013"/>
            <a:ext cx="3612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MySQL DB 구현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14" name="Google Shape;514;g347dd7cfcaa_0_2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7173" y="9179100"/>
            <a:ext cx="1665150" cy="7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347dd7cfcaa_0_229"/>
          <p:cNvSpPr txBox="1"/>
          <p:nvPr/>
        </p:nvSpPr>
        <p:spPr>
          <a:xfrm>
            <a:off x="15245358" y="9307265"/>
            <a:ext cx="1408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최종 발표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16" name="Google Shape;516;g347dd7cfcaa_0_2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83725" y="6840650"/>
            <a:ext cx="3438900" cy="7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347dd7cfcaa_0_229"/>
          <p:cNvSpPr txBox="1"/>
          <p:nvPr/>
        </p:nvSpPr>
        <p:spPr>
          <a:xfrm>
            <a:off x="8667050" y="6950100"/>
            <a:ext cx="3438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sLLM fine-tuning 및 검증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18" name="Google Shape;518;g347dd7cfcaa_0_2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0300" y="3186325"/>
            <a:ext cx="4194875" cy="7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47dd7cfcaa_0_229"/>
          <p:cNvSpPr txBox="1"/>
          <p:nvPr/>
        </p:nvSpPr>
        <p:spPr>
          <a:xfrm>
            <a:off x="5848022" y="3314333"/>
            <a:ext cx="2640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RAG용 데이터 전처리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20" name="Google Shape;520;g347dd7cfcaa_0_2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8800" y="4361950"/>
            <a:ext cx="4194875" cy="7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347dd7cfcaa_0_229"/>
          <p:cNvSpPr txBox="1"/>
          <p:nvPr/>
        </p:nvSpPr>
        <p:spPr>
          <a:xfrm>
            <a:off x="4434425" y="4490000"/>
            <a:ext cx="2385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웹 프론트엔드 구현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22" name="Google Shape;522;g347dd7cfcaa_0_2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3442" y="6840635"/>
            <a:ext cx="4286813" cy="72560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347dd7cfcaa_0_229"/>
          <p:cNvSpPr txBox="1"/>
          <p:nvPr/>
        </p:nvSpPr>
        <p:spPr>
          <a:xfrm>
            <a:off x="4700851" y="6968838"/>
            <a:ext cx="3612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Langchain 기반 RAG 구현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24" name="Google Shape;524;g347dd7cfcaa_0_2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2626" y="6840650"/>
            <a:ext cx="3116575" cy="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347dd7cfcaa_0_229"/>
          <p:cNvSpPr txBox="1"/>
          <p:nvPr/>
        </p:nvSpPr>
        <p:spPr>
          <a:xfrm>
            <a:off x="12421815" y="6977263"/>
            <a:ext cx="25182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Runpod LLM 배포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26" name="Google Shape;526;g347dd7cfcaa_0_2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42003" y="5624150"/>
            <a:ext cx="2551000" cy="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347dd7cfcaa_0_229"/>
          <p:cNvSpPr txBox="1"/>
          <p:nvPr/>
        </p:nvSpPr>
        <p:spPr>
          <a:xfrm>
            <a:off x="12897500" y="5752350"/>
            <a:ext cx="25182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FastAPI 연동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28" name="Google Shape;528;g347dd7cfcaa_0_2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5628" y="7971650"/>
            <a:ext cx="3612000" cy="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347dd7cfcaa_0_229"/>
          <p:cNvSpPr txBox="1"/>
          <p:nvPr/>
        </p:nvSpPr>
        <p:spPr>
          <a:xfrm>
            <a:off x="7185626" y="8057013"/>
            <a:ext cx="3612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Chroma DB 구현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530" name="Google Shape;530;g347dd7cfcaa_0_2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7225" y="3158850"/>
            <a:ext cx="3831537" cy="7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347dd7cfcaa_0_229"/>
          <p:cNvSpPr txBox="1"/>
          <p:nvPr/>
        </p:nvSpPr>
        <p:spPr>
          <a:xfrm>
            <a:off x="1424325" y="3306375"/>
            <a:ext cx="33828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데이터 전처리 검토</a:t>
            </a:r>
            <a:endParaRPr sz="21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graphicFrame>
        <p:nvGraphicFramePr>
          <p:cNvPr id="532" name="Google Shape;532;g347dd7cfcaa_0_229"/>
          <p:cNvGraphicFramePr/>
          <p:nvPr/>
        </p:nvGraphicFramePr>
        <p:xfrm>
          <a:off x="1200925" y="1949138"/>
          <a:ext cx="16383000" cy="615208"/>
        </p:xfrm>
        <a:graphic>
          <a:graphicData uri="http://schemas.openxmlformats.org/drawingml/2006/table">
            <a:tbl>
              <a:tblPr>
                <a:noFill/>
                <a:tableStyleId>{6065937A-ECCD-460F-89D3-23E344594C8A}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5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05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rgbClr val="114732"/>
                          </a:solidFill>
                        </a:rPr>
                        <a:t>1일</a:t>
                      </a:r>
                      <a:endParaRPr sz="2700" b="1">
                        <a:solidFill>
                          <a:srgbClr val="114732"/>
                        </a:solidFill>
                      </a:endParaRPr>
                    </a:p>
                  </a:txBody>
                  <a:tcPr marL="91450" marR="91450" marT="91450" marB="91450">
                    <a:lnL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91450" marB="91450">
                    <a:lnL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rgbClr val="114732"/>
                          </a:solidFill>
                        </a:rPr>
                        <a:t>7일</a:t>
                      </a:r>
                      <a:endParaRPr sz="2700" b="1">
                        <a:solidFill>
                          <a:srgbClr val="114732"/>
                        </a:solidFill>
                      </a:endParaRPr>
                    </a:p>
                  </a:txBody>
                  <a:tcPr marL="91450" marR="91450" marT="91450" marB="91450">
                    <a:lnL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91450" marB="91450">
                    <a:lnL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rgbClr val="114732"/>
                          </a:solidFill>
                        </a:rPr>
                        <a:t>14일</a:t>
                      </a:r>
                      <a:endParaRPr sz="2700" b="1">
                        <a:solidFill>
                          <a:srgbClr val="114732"/>
                        </a:solidFill>
                      </a:endParaRPr>
                    </a:p>
                  </a:txBody>
                  <a:tcPr marL="91450" marR="91450" marT="91450" marB="91450">
                    <a:lnL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91450" marB="91450">
                    <a:lnL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rgbClr val="114732"/>
                          </a:solidFill>
                        </a:rPr>
                        <a:t>21일</a:t>
                      </a:r>
                      <a:endParaRPr sz="2700" b="1">
                        <a:solidFill>
                          <a:srgbClr val="114732"/>
                        </a:solidFill>
                      </a:endParaRPr>
                    </a:p>
                  </a:txBody>
                  <a:tcPr marL="91450" marR="91450" marT="91450" marB="91450">
                    <a:lnL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rgbClr val="114732"/>
                          </a:solidFill>
                        </a:rPr>
                        <a:t>29일</a:t>
                      </a:r>
                      <a:endParaRPr sz="2700" b="1">
                        <a:solidFill>
                          <a:srgbClr val="114732"/>
                        </a:solidFill>
                      </a:endParaRPr>
                    </a:p>
                  </a:txBody>
                  <a:tcPr marL="91450" marR="91450" marT="91450" marB="91450">
                    <a:lnL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3" name="Google Shape;533;g347dd7cfcaa_0_229"/>
          <p:cNvSpPr txBox="1"/>
          <p:nvPr/>
        </p:nvSpPr>
        <p:spPr>
          <a:xfrm>
            <a:off x="490850" y="488600"/>
            <a:ext cx="1571700" cy="906900"/>
          </a:xfrm>
          <a:prstGeom prst="rect">
            <a:avLst/>
          </a:prstGeom>
          <a:solidFill>
            <a:srgbClr val="11473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rPr>
              <a:t>4월</a:t>
            </a:r>
            <a:endParaRPr sz="4000" b="1" i="0" u="none" strike="noStrike" cap="none">
              <a:solidFill>
                <a:schemeClr val="lt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g347ab7d2c73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347ab7d2c73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3700" y="788675"/>
            <a:ext cx="5904999" cy="8857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347ab7d2c73_1_0"/>
          <p:cNvSpPr/>
          <p:nvPr/>
        </p:nvSpPr>
        <p:spPr>
          <a:xfrm>
            <a:off x="7478650" y="1216275"/>
            <a:ext cx="9479100" cy="5032800"/>
          </a:xfrm>
          <a:prstGeom prst="wedgeEllipseCallout">
            <a:avLst>
              <a:gd name="adj1" fmla="val -51643"/>
              <a:gd name="adj2" fmla="val 28697"/>
            </a:avLst>
          </a:prstGeom>
          <a:solidFill>
            <a:schemeClr val="lt1"/>
          </a:solidFill>
          <a:ln w="9525" cap="flat" cmpd="sng">
            <a:solidFill>
              <a:srgbClr val="1147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600" b="1"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600" b="1"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600" b="1"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푸닥에게 더 </a:t>
            </a:r>
            <a:endParaRPr sz="36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rPr>
              <a:t>궁금하신 사항이 있나요?</a:t>
            </a:r>
            <a:endParaRPr sz="36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642" name="Google Shape;642;g347ab7d2c73_1_0"/>
          <p:cNvSpPr txBox="1"/>
          <p:nvPr/>
        </p:nvSpPr>
        <p:spPr>
          <a:xfrm>
            <a:off x="8483675" y="2449850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7900" b="1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Q &amp; A</a:t>
            </a:r>
            <a:endParaRPr sz="8800" b="1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g347dd7cfcaa_0_4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7550" y="1721075"/>
            <a:ext cx="5431149" cy="814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347dd7cfcaa_0_4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71F4F71-1237-A7CD-412D-D674A9420886}"/>
              </a:ext>
            </a:extLst>
          </p:cNvPr>
          <p:cNvGrpSpPr/>
          <p:nvPr/>
        </p:nvGrpSpPr>
        <p:grpSpPr>
          <a:xfrm>
            <a:off x="2407550" y="1216275"/>
            <a:ext cx="14550200" cy="8651524"/>
            <a:chOff x="2407550" y="1216275"/>
            <a:chExt cx="14550200" cy="8651524"/>
          </a:xfrm>
        </p:grpSpPr>
        <p:sp>
          <p:nvSpPr>
            <p:cNvPr id="649" name="Google Shape;649;g347dd7cfcaa_0_410"/>
            <p:cNvSpPr/>
            <p:nvPr/>
          </p:nvSpPr>
          <p:spPr>
            <a:xfrm>
              <a:off x="7478650" y="1216275"/>
              <a:ext cx="9479100" cy="5032800"/>
            </a:xfrm>
            <a:prstGeom prst="wedgeEllipseCallout">
              <a:avLst>
                <a:gd name="adj1" fmla="val -51643"/>
                <a:gd name="adj2" fmla="val 28697"/>
              </a:avLst>
            </a:prstGeom>
            <a:solidFill>
              <a:schemeClr val="lt1"/>
            </a:solidFill>
            <a:ln w="9525" cap="flat" cmpd="sng">
              <a:solidFill>
                <a:srgbClr val="1147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endParaRPr sz="3600" b="1" i="0" u="none" strike="noStrike" cap="none">
                <a:solidFill>
                  <a:srgbClr val="000000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650" name="Google Shape;650;g347dd7cfcaa_0_410"/>
            <p:cNvSpPr txBox="1"/>
            <p:nvPr/>
          </p:nvSpPr>
          <p:spPr>
            <a:xfrm>
              <a:off x="8570500" y="1503975"/>
              <a:ext cx="7295400" cy="44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500" b="1" dirty="0" err="1">
                  <a:solidFill>
                    <a:srgbClr val="2C573B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감사합니</a:t>
              </a:r>
              <a:r>
                <a:rPr lang="en-US" sz="4500" b="1" dirty="0">
                  <a:solidFill>
                    <a:srgbClr val="2C573B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— 닥 ♥ </a:t>
              </a:r>
              <a:endParaRPr sz="4500" b="1" dirty="0">
                <a:solidFill>
                  <a:srgbClr val="2C573B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4500" b="1" dirty="0">
                <a:solidFill>
                  <a:srgbClr val="2C573B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None/>
              </a:pPr>
              <a:r>
                <a:rPr lang="en-US" sz="4500" b="1" dirty="0" err="1">
                  <a:solidFill>
                    <a:srgbClr val="2C573B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이상</a:t>
              </a:r>
              <a:r>
                <a:rPr lang="en-US" sz="4500" b="1" dirty="0">
                  <a:solidFill>
                    <a:srgbClr val="2C573B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4500" b="1" dirty="0" err="1">
                  <a:solidFill>
                    <a:srgbClr val="2C573B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푸닥의</a:t>
              </a:r>
              <a:r>
                <a:rPr lang="en-US" sz="4500" b="1" dirty="0">
                  <a:solidFill>
                    <a:srgbClr val="2C573B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4500" b="1" dirty="0" err="1">
                  <a:solidFill>
                    <a:srgbClr val="2C573B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마스코드</a:t>
              </a:r>
              <a:r>
                <a:rPr lang="en-US" sz="4500" b="1" dirty="0">
                  <a:solidFill>
                    <a:srgbClr val="2C573B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endParaRPr sz="4500" b="1" dirty="0">
                <a:solidFill>
                  <a:srgbClr val="2C573B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500" b="1" dirty="0">
                  <a:solidFill>
                    <a:srgbClr val="2C573B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푸 — </a:t>
              </a:r>
              <a:r>
                <a:rPr lang="en-US" sz="4500" b="1" dirty="0" err="1">
                  <a:solidFill>
                    <a:srgbClr val="2C573B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닥이었습니닥</a:t>
              </a:r>
              <a:r>
                <a:rPr lang="en-US" sz="4500" b="1" dirty="0">
                  <a:solidFill>
                    <a:srgbClr val="2C573B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!</a:t>
              </a:r>
              <a:endParaRPr sz="8700" b="1" dirty="0">
                <a:solidFill>
                  <a:srgbClr val="2C573B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pic>
          <p:nvPicPr>
            <p:cNvPr id="651" name="Google Shape;651;g347dd7cfcaa_0_4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7550" y="1721075"/>
              <a:ext cx="5431149" cy="8146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5025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213800" y="139525"/>
            <a:ext cx="19458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팀 소개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graphicFrame>
        <p:nvGraphicFramePr>
          <p:cNvPr id="119" name="Google Shape;119;p4"/>
          <p:cNvGraphicFramePr/>
          <p:nvPr/>
        </p:nvGraphicFramePr>
        <p:xfrm>
          <a:off x="952500" y="2294460"/>
          <a:ext cx="16386000" cy="6872750"/>
        </p:xfrm>
        <a:graphic>
          <a:graphicData uri="http://schemas.openxmlformats.org/drawingml/2006/table">
            <a:tbl>
              <a:tblPr>
                <a:noFill/>
                <a:tableStyleId>{8116BD31-0CBD-4612-92FD-8114729CE89B}</a:tableStyleId>
              </a:tblPr>
              <a:tblGrid>
                <a:gridCol w="409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7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32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32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32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32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2C573C"/>
                          </a:solidFill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서주혁</a:t>
                      </a:r>
                      <a:endParaRPr sz="28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2C573C"/>
                          </a:solidFill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대성원</a:t>
                      </a:r>
                      <a:endParaRPr sz="28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2C573C"/>
                          </a:solidFill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신동익</a:t>
                      </a:r>
                      <a:endParaRPr sz="28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2C573C"/>
                          </a:solidFill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윤정연</a:t>
                      </a:r>
                      <a:endParaRPr sz="28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2C573C"/>
                          </a:solidFill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데이터분석가</a:t>
                      </a:r>
                      <a:endParaRPr sz="28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2C573C"/>
                          </a:solidFill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AI 엔지니어</a:t>
                      </a:r>
                      <a:endParaRPr sz="28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2C573C"/>
                          </a:solidFill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웹 개발자, </a:t>
                      </a:r>
                      <a:r>
                        <a:rPr lang="en-US" sz="2800" b="1">
                          <a:solidFill>
                            <a:srgbClr val="2C573C"/>
                          </a:solidFill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알고리즘 설계</a:t>
                      </a:r>
                      <a:endParaRPr sz="28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2C573C"/>
                          </a:solidFill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PM, AI 엔지니어</a:t>
                      </a:r>
                      <a:endParaRPr sz="2800" b="1" u="none" strike="noStrike" cap="none">
                        <a:solidFill>
                          <a:srgbClr val="2C573C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506E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1775" y="2708964"/>
            <a:ext cx="3405327" cy="342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226" y="2708964"/>
            <a:ext cx="3405326" cy="342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40900" y="2741962"/>
            <a:ext cx="3405326" cy="338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70450" y="2741961"/>
            <a:ext cx="3441999" cy="338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 txBox="1"/>
          <p:nvPr/>
        </p:nvSpPr>
        <p:spPr>
          <a:xfrm>
            <a:off x="4590450" y="4349700"/>
            <a:ext cx="91071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2. 프로젝트 개요</a:t>
            </a:r>
            <a:endParaRPr sz="72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518600" y="234537"/>
            <a:ext cx="44725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주제 선정 배경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2. 프로젝트 개요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6575" y="2716750"/>
            <a:ext cx="6197600" cy="6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6">
            <a:alphaModFix/>
          </a:blip>
          <a:srcRect b="6282"/>
          <a:stretch/>
        </p:blipFill>
        <p:spPr>
          <a:xfrm>
            <a:off x="2324675" y="4850350"/>
            <a:ext cx="5549901" cy="549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7">
            <a:alphaModFix amt="75000"/>
          </a:blip>
          <a:srcRect/>
          <a:stretch/>
        </p:blipFill>
        <p:spPr>
          <a:xfrm>
            <a:off x="2667575" y="1548350"/>
            <a:ext cx="28956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2572873" y="2542025"/>
            <a:ext cx="31113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900" b="1" i="0" u="none" strike="noStrike" cap="none">
                <a:solidFill>
                  <a:srgbClr val="303030"/>
                </a:solidFill>
                <a:latin typeface="NanumGothic"/>
                <a:ea typeface="NanumGothic"/>
                <a:cs typeface="NanumGothic"/>
                <a:sym typeface="Nanum Gothic"/>
              </a:rPr>
              <a:t>오늘 뭐 먹지?</a:t>
            </a:r>
            <a:endParaRPr sz="2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8">
            <a:alphaModFix amt="75000"/>
          </a:blip>
          <a:srcRect/>
          <a:stretch/>
        </p:blipFill>
        <p:spPr>
          <a:xfrm>
            <a:off x="5931475" y="3872450"/>
            <a:ext cx="19431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5904157" y="4583650"/>
            <a:ext cx="19548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303030"/>
                </a:solidFill>
                <a:latin typeface="NanumGothic"/>
                <a:ea typeface="NanumGothic"/>
                <a:cs typeface="NanumGothic"/>
                <a:sym typeface="Nanum Gothic"/>
              </a:rPr>
              <a:t>너무 바쁘고</a:t>
            </a:r>
            <a:endParaRPr sz="2300" b="1" i="0" u="none" strike="noStrike" cap="none">
              <a:solidFill>
                <a:srgbClr val="303030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303030"/>
                </a:solidFill>
                <a:latin typeface="NanumGothic"/>
                <a:ea typeface="NanumGothic"/>
                <a:cs typeface="NanumGothic"/>
                <a:sym typeface="Nanum Gothic"/>
              </a:rPr>
              <a:t>귀찮아</a:t>
            </a:r>
            <a:endParaRPr sz="2300" b="1" i="0" u="none" strike="noStrike" cap="none">
              <a:solidFill>
                <a:srgbClr val="30303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143" name="Google Shape;143;p6"/>
          <p:cNvPicPr preferRelativeResize="0"/>
          <p:nvPr/>
        </p:nvPicPr>
        <p:blipFill rotWithShape="1">
          <a:blip r:embed="rId9">
            <a:alphaModFix amt="49000"/>
          </a:blip>
          <a:srcRect/>
          <a:stretch/>
        </p:blipFill>
        <p:spPr>
          <a:xfrm>
            <a:off x="499050" y="3459700"/>
            <a:ext cx="16764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 txBox="1"/>
          <p:nvPr/>
        </p:nvSpPr>
        <p:spPr>
          <a:xfrm>
            <a:off x="600650" y="3620750"/>
            <a:ext cx="14124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800" b="1" i="0" u="none" strike="noStrike" cap="none">
                <a:solidFill>
                  <a:srgbClr val="303030"/>
                </a:solidFill>
                <a:latin typeface="NanumGothic"/>
                <a:ea typeface="NanumGothic"/>
                <a:cs typeface="NanumGothic"/>
                <a:sym typeface="Nanum Gothic"/>
              </a:rPr>
              <a:t>그래도 건강은 챙겨야지…</a:t>
            </a:r>
            <a:endParaRPr sz="9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9">
            <a:alphaModFix amt="49000"/>
          </a:blip>
          <a:srcRect/>
          <a:stretch/>
        </p:blipFill>
        <p:spPr>
          <a:xfrm>
            <a:off x="784800" y="5459950"/>
            <a:ext cx="1651000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/>
          <p:nvPr/>
        </p:nvSpPr>
        <p:spPr>
          <a:xfrm>
            <a:off x="808200" y="5802850"/>
            <a:ext cx="15165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800" b="1" i="0" u="none" strike="noStrike" cap="none">
                <a:solidFill>
                  <a:srgbClr val="303030"/>
                </a:solidFill>
                <a:latin typeface="NanumGothic"/>
                <a:ea typeface="NanumGothic"/>
                <a:cs typeface="NanumGothic"/>
                <a:sym typeface="Nanum Gothic"/>
              </a:rPr>
              <a:t>다이어트 해야 되는데…</a:t>
            </a:r>
            <a:endParaRPr sz="9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8141763" y="5358350"/>
            <a:ext cx="1805400" cy="121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7B197"/>
          </a:solidFill>
          <a:ln w="9525" cap="flat" cmpd="sng">
            <a:solidFill>
              <a:srgbClr val="87B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87B197"/>
              </a:highlight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0419600" y="2179175"/>
            <a:ext cx="7060200" cy="1943100"/>
          </a:xfrm>
          <a:prstGeom prst="roundRect">
            <a:avLst>
              <a:gd name="adj" fmla="val 16667"/>
            </a:avLst>
          </a:prstGeom>
          <a:solidFill>
            <a:srgbClr val="87B197">
              <a:alpha val="84705"/>
            </a:srgbClr>
          </a:solidFill>
          <a:ln w="9525" cap="flat" cmpd="sng">
            <a:solidFill>
              <a:srgbClr val="87B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매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끼니마다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‘뭐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먹지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?’</a:t>
            </a:r>
            <a:endParaRPr dirty="0"/>
          </a:p>
          <a:p>
            <a:pPr marL="457200" marR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고민해야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하는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600" b="1" i="0" u="none" strike="noStrike" cap="none" dirty="0" err="1">
                <a:solidFill>
                  <a:srgbClr val="FF0000"/>
                </a:solidFill>
                <a:latin typeface="NanumGothic"/>
                <a:ea typeface="NanumGothic"/>
                <a:cs typeface="NanumGothic"/>
                <a:sym typeface="Nanum Gothic"/>
              </a:rPr>
              <a:t>메뉴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600" b="1" i="0" u="none" strike="noStrike" cap="none" dirty="0" err="1">
                <a:solidFill>
                  <a:srgbClr val="FF0000"/>
                </a:solidFill>
                <a:latin typeface="NanumGothic"/>
                <a:ea typeface="NanumGothic"/>
                <a:cs typeface="NanumGothic"/>
                <a:sym typeface="Nanum Gothic"/>
              </a:rPr>
              <a:t>스트레스</a:t>
            </a:r>
            <a:endParaRPr sz="1400" b="0" i="0" u="none" strike="noStrike" cap="none" dirty="0">
              <a:solidFill>
                <a:srgbClr val="FF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10396225" y="4844450"/>
            <a:ext cx="7060200" cy="1943100"/>
          </a:xfrm>
          <a:prstGeom prst="roundRect">
            <a:avLst>
              <a:gd name="adj" fmla="val 16667"/>
            </a:avLst>
          </a:prstGeom>
          <a:solidFill>
            <a:srgbClr val="87B197">
              <a:alpha val="84705"/>
            </a:srgbClr>
          </a:solidFill>
          <a:ln w="9525" cap="flat" cmpd="sng">
            <a:solidFill>
              <a:srgbClr val="87B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짧은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점심시간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속 </a:t>
            </a:r>
            <a:endParaRPr sz="3000" b="1" i="0" u="none" strike="noStrike" cap="none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효율적인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600" b="1" i="0" u="none" strike="noStrike" cap="none" dirty="0" err="1">
                <a:solidFill>
                  <a:srgbClr val="FF0000"/>
                </a:solidFill>
                <a:latin typeface="NanumGothic"/>
                <a:ea typeface="NanumGothic"/>
                <a:cs typeface="NanumGothic"/>
                <a:sym typeface="Nanum Gothic"/>
              </a:rPr>
              <a:t>식사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와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NanumGothic"/>
                <a:ea typeface="NanumGothic"/>
                <a:cs typeface="NanumGothic"/>
                <a:sym typeface="Nanum Gothic"/>
              </a:rPr>
              <a:t>  </a:t>
            </a:r>
            <a:r>
              <a:rPr lang="en-US" sz="3600" b="1" i="0" u="none" strike="noStrike" cap="none" dirty="0" err="1">
                <a:solidFill>
                  <a:srgbClr val="FF0000"/>
                </a:solidFill>
                <a:latin typeface="NanumGothic"/>
                <a:ea typeface="NanumGothic"/>
                <a:cs typeface="NanumGothic"/>
                <a:sym typeface="Nanum Gothic"/>
              </a:rPr>
              <a:t>휴식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의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어려움</a:t>
            </a:r>
            <a:endParaRPr sz="3000" b="0" i="0" u="none" strike="noStrike" cap="none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10396225" y="7509725"/>
            <a:ext cx="7060200" cy="1943100"/>
          </a:xfrm>
          <a:prstGeom prst="roundRect">
            <a:avLst>
              <a:gd name="adj" fmla="val 16667"/>
            </a:avLst>
          </a:prstGeom>
          <a:solidFill>
            <a:srgbClr val="87B197">
              <a:alpha val="84705"/>
            </a:srgbClr>
          </a:solidFill>
          <a:ln w="9525" cap="flat" cmpd="sng">
            <a:solidFill>
              <a:srgbClr val="87B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바쁜 일정 속 </a:t>
            </a:r>
            <a:r>
              <a:rPr lang="en-US" sz="3600" b="1" i="0" u="none" strike="noStrike" cap="none">
                <a:solidFill>
                  <a:srgbClr val="FF0000"/>
                </a:solidFill>
                <a:latin typeface="NanumGothic"/>
                <a:ea typeface="NanumGothic"/>
                <a:cs typeface="NanumGothic"/>
                <a:sym typeface="Nanum Gothic"/>
              </a:rPr>
              <a:t>불규칙해진 식습관</a:t>
            </a:r>
            <a:r>
              <a:rPr lang="en-US" sz="3000" b="1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,</a:t>
            </a:r>
            <a:endParaRPr/>
          </a:p>
          <a:p>
            <a:pPr marL="457200" marR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0000"/>
                </a:solidFill>
                <a:latin typeface="NanumGothic"/>
                <a:ea typeface="NanumGothic"/>
                <a:cs typeface="NanumGothic"/>
                <a:sym typeface="Nanum Gothic"/>
              </a:rPr>
              <a:t>건강 관리</a:t>
            </a:r>
            <a:r>
              <a:rPr lang="en-US" sz="3000" b="1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에 한계</a:t>
            </a:r>
            <a:endParaRPr sz="3000" b="1" i="0" u="none" strike="noStrike" cap="none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151" name="Google Shape;151;p6" descr="도시락 통 윤곽선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84562" y="5507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 descr="남성 사무직 근로자 단색으로 채워진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47625" y="5815550"/>
            <a:ext cx="1167593" cy="1167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0"/>
          <p:cNvSpPr txBox="1"/>
          <p:nvPr/>
        </p:nvSpPr>
        <p:spPr>
          <a:xfrm>
            <a:off x="518600" y="234537"/>
            <a:ext cx="803485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문제 정의 및 기존 한계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2. 프로젝트 개요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grpSp>
        <p:nvGrpSpPr>
          <p:cNvPr id="160" name="Google Shape;160;p10"/>
          <p:cNvGrpSpPr/>
          <p:nvPr/>
        </p:nvGrpSpPr>
        <p:grpSpPr>
          <a:xfrm>
            <a:off x="491925" y="1707875"/>
            <a:ext cx="17246509" cy="8208008"/>
            <a:chOff x="0" y="-289292"/>
            <a:chExt cx="15751675" cy="8208008"/>
          </a:xfrm>
        </p:grpSpPr>
        <p:sp>
          <p:nvSpPr>
            <p:cNvPr id="161" name="Google Shape;161;p10"/>
            <p:cNvSpPr/>
            <p:nvPr/>
          </p:nvSpPr>
          <p:spPr>
            <a:xfrm>
              <a:off x="0" y="-289292"/>
              <a:ext cx="15751675" cy="82080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0000"/>
                  </a:moveTo>
                  <a:lnTo>
                    <a:pt x="31265" y="0"/>
                  </a:lnTo>
                  <a:lnTo>
                    <a:pt x="31265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lnTo>
                    <a:pt x="60000" y="30000"/>
                  </a:ln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88735" y="40000"/>
                  </a:lnTo>
                  <a:lnTo>
                    <a:pt x="88735" y="20000"/>
                  </a:lnTo>
                  <a:lnTo>
                    <a:pt x="120000" y="70000"/>
                  </a:lnTo>
                  <a:lnTo>
                    <a:pt x="88735" y="120000"/>
                  </a:lnTo>
                  <a:lnTo>
                    <a:pt x="88735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31265" y="80000"/>
                  </a:lnTo>
                  <a:lnTo>
                    <a:pt x="31265" y="100000"/>
                  </a:lnTo>
                  <a:close/>
                </a:path>
                <a:path w="120000" h="120000" fill="darkenLess" extrusionOk="0">
                  <a:moveTo>
                    <a:pt x="63750" y="25000"/>
                  </a:moveTo>
                  <a:cubicBezTo>
                    <a:pt x="63750" y="27761"/>
                    <a:pt x="62071" y="30000"/>
                    <a:pt x="60000" y="30000"/>
                  </a:cubicBezTo>
                  <a:lnTo>
                    <a:pt x="60000" y="30000"/>
                  </a:ln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63750" y="40000"/>
                  </a:lnTo>
                  <a:close/>
                </a:path>
                <a:path w="120000" h="120000" fill="none" extrusionOk="0">
                  <a:moveTo>
                    <a:pt x="0" y="50000"/>
                  </a:moveTo>
                  <a:lnTo>
                    <a:pt x="31265" y="0"/>
                  </a:lnTo>
                  <a:lnTo>
                    <a:pt x="31265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lnTo>
                    <a:pt x="60000" y="30000"/>
                  </a:ln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88735" y="40000"/>
                  </a:lnTo>
                  <a:lnTo>
                    <a:pt x="88735" y="20000"/>
                  </a:lnTo>
                  <a:lnTo>
                    <a:pt x="120000" y="70000"/>
                  </a:lnTo>
                  <a:lnTo>
                    <a:pt x="88735" y="120000"/>
                  </a:lnTo>
                  <a:lnTo>
                    <a:pt x="88735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31265" y="80000"/>
                  </a:lnTo>
                  <a:lnTo>
                    <a:pt x="31265" y="100000"/>
                  </a:lnTo>
                  <a:close/>
                  <a:moveTo>
                    <a:pt x="63750" y="25000"/>
                  </a:moveTo>
                  <a:lnTo>
                    <a:pt x="63750" y="40000"/>
                  </a:lnTo>
                  <a:moveTo>
                    <a:pt x="56250" y="35000"/>
                  </a:moveTo>
                  <a:lnTo>
                    <a:pt x="56250" y="80000"/>
                  </a:lnTo>
                </a:path>
              </a:pathLst>
            </a:custGeom>
            <a:solidFill>
              <a:srgbClr val="E0EAC6"/>
            </a:solidFill>
            <a:ln w="25400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1890201" y="1766993"/>
              <a:ext cx="5198052" cy="308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0"/>
            <p:cNvSpPr txBox="1"/>
            <p:nvPr/>
          </p:nvSpPr>
          <p:spPr>
            <a:xfrm>
              <a:off x="1447676" y="1602683"/>
              <a:ext cx="6083100" cy="30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9550" rIns="0" bIns="1066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40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사내</a:t>
              </a:r>
              <a:r>
                <a:rPr lang="en-US" sz="4000" b="1" i="0" u="none" strike="noStrike" cap="none" dirty="0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40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헬스케어</a:t>
              </a:r>
              <a:r>
                <a:rPr lang="en-US" sz="4000" b="1" i="0" u="none" strike="noStrike" cap="none" dirty="0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40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필요성</a:t>
              </a:r>
              <a:endParaRPr sz="4000" b="1" i="0" u="none" strike="noStrike" cap="none" dirty="0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000" b="1" i="0" u="none" strike="noStrike" cap="none" dirty="0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균형</a:t>
              </a:r>
              <a:r>
                <a:rPr lang="en-US" sz="2800" b="1" i="0" u="none" strike="noStrike" cap="none" dirty="0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잡힌</a:t>
              </a:r>
              <a:r>
                <a:rPr lang="en-US" sz="2800" b="1" i="0" u="none" strike="noStrike" cap="none" dirty="0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식사는</a:t>
              </a:r>
              <a:r>
                <a:rPr lang="en-US" sz="2800" b="1" i="0" u="none" strike="noStrike" cap="none" dirty="0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건강에</a:t>
              </a:r>
              <a:endParaRPr sz="2800" b="1" i="0" u="none" strike="noStrike" cap="none" dirty="0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직접적인</a:t>
              </a:r>
              <a:r>
                <a:rPr lang="en-US" sz="2800" b="1" i="0" u="none" strike="noStrike" cap="none" dirty="0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영향을</a:t>
              </a:r>
              <a:r>
                <a:rPr lang="en-US" sz="2800" b="1" i="0" u="none" strike="noStrike" cap="none" dirty="0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미치며</a:t>
              </a:r>
              <a:r>
                <a:rPr lang="en-US" sz="2800" b="1" i="0" u="none" strike="noStrike" cap="none" dirty="0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,</a:t>
              </a:r>
              <a:endParaRPr dirty="0"/>
            </a:p>
            <a:p>
              <a:pPr marL="0" marR="0" lvl="0" indent="0" algn="ctr" rtl="0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이는</a:t>
              </a:r>
              <a:r>
                <a:rPr lang="en-US" sz="2800" b="1" i="0" u="none" strike="noStrike" cap="none" dirty="0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곧</a:t>
              </a:r>
              <a:r>
                <a:rPr lang="en-US" sz="2800" b="1" i="0" u="none" strike="noStrike" cap="none" dirty="0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C00000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기업의</a:t>
              </a:r>
              <a:r>
                <a:rPr lang="en-US" sz="2800" b="1" i="0" u="none" strike="noStrike" cap="none" dirty="0">
                  <a:solidFill>
                    <a:srgbClr val="C00000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C00000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생산성</a:t>
              </a: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과</a:t>
              </a:r>
              <a:endParaRPr sz="2800" b="1" i="0" u="none" strike="noStrike" cap="none" dirty="0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 err="1">
                  <a:solidFill>
                    <a:srgbClr val="C00000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조직의</a:t>
              </a:r>
              <a:r>
                <a:rPr lang="en-US" sz="2800" b="1" i="0" u="none" strike="noStrike" cap="none" dirty="0">
                  <a:solidFill>
                    <a:srgbClr val="C00000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C00000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지속</a:t>
              </a:r>
              <a:r>
                <a:rPr lang="en-US" sz="2800" b="1" i="0" u="none" strike="noStrike" cap="none" dirty="0">
                  <a:solidFill>
                    <a:srgbClr val="C00000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C00000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가능성</a:t>
              </a: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으로</a:t>
              </a:r>
              <a:r>
                <a:rPr lang="en-US" sz="2800" b="1" i="0" u="none" strike="noStrike" cap="none" dirty="0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이어짐</a:t>
              </a:r>
              <a:endParaRPr sz="2800" b="1" i="0" u="none" strike="noStrike" cap="none" dirty="0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875837" y="2775100"/>
              <a:ext cx="6143153" cy="308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"/>
            <p:cNvSpPr txBox="1"/>
            <p:nvPr/>
          </p:nvSpPr>
          <p:spPr>
            <a:xfrm>
              <a:off x="7875837" y="2963200"/>
              <a:ext cx="6143100" cy="30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9550" rIns="0" bIns="1066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4000" b="1" i="0" u="none" strike="noStrike" cap="none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전문가 개입의 한계</a:t>
              </a:r>
              <a:endParaRPr sz="4000" b="1" i="0" u="none" strike="noStrike" cap="none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000" b="1" i="0" u="none" strike="noStrike" cap="none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모든 직원에게 영양사나 </a:t>
              </a:r>
              <a:endParaRPr sz="2800" b="1" i="0" u="none" strike="noStrike" cap="none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헬스케어 담당자를 1:1로 배정하는 것은</a:t>
              </a:r>
              <a:endParaRPr sz="2800" b="1" i="0" u="none" strike="noStrike" cap="none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en-US" sz="2800" b="1" i="0" u="none" strike="noStrike" cap="none">
                  <a:solidFill>
                    <a:srgbClr val="C00000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인력과 예산 측면</a:t>
              </a:r>
              <a:r>
                <a:rPr lang="en-US" sz="2800" b="1" i="0" u="none" strike="noStrike" cap="none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에서 현</a:t>
              </a:r>
              <a:r>
                <a:rPr lang="en-US" sz="2800" b="1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실</a:t>
              </a:r>
              <a:r>
                <a:rPr lang="en-US" sz="2800" b="1" i="0" u="none" strike="noStrike" cap="none">
                  <a:solidFill>
                    <a:srgbClr val="233A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적으로 어려움</a:t>
              </a:r>
              <a:endParaRPr sz="2800" b="1" i="0" u="none" strike="noStrike" cap="none">
                <a:solidFill>
                  <a:srgbClr val="233A44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518600" y="234537"/>
            <a:ext cx="44725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시장 조사 인사이트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2. 프로젝트 개요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173" name="Google Shape;173;p17" descr="미국 AI 헬스케어 시장 규모 및 성장률, 2024-2030"/>
          <p:cNvPicPr preferRelativeResize="0"/>
          <p:nvPr/>
        </p:nvPicPr>
        <p:blipFill rotWithShape="1">
          <a:blip r:embed="rId4">
            <a:alphaModFix/>
          </a:blip>
          <a:srcRect l="1" r="27151"/>
          <a:stretch/>
        </p:blipFill>
        <p:spPr>
          <a:xfrm>
            <a:off x="518599" y="2101556"/>
            <a:ext cx="8625401" cy="618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/>
          <p:nvPr/>
        </p:nvSpPr>
        <p:spPr>
          <a:xfrm>
            <a:off x="9354763" y="2101552"/>
            <a:ext cx="8625300" cy="6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74D34"/>
                </a:solidFill>
                <a:latin typeface="NanumGothic"/>
                <a:ea typeface="NanumGothic"/>
                <a:cs typeface="NanumGothic"/>
                <a:sym typeface="Nanum Gothic"/>
              </a:rPr>
              <a:t>AI 헬스케어 시장의 성장</a:t>
            </a:r>
            <a:endParaRPr sz="3200" b="0" i="0" u="none" strike="noStrike" cap="none">
              <a:solidFill>
                <a:srgbClr val="274D34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rgbClr val="274D34"/>
                </a:solidFill>
                <a:latin typeface="NanumGothic"/>
                <a:ea typeface="NanumGothic"/>
                <a:cs typeface="NanumGothic"/>
                <a:sym typeface="Nanum Gothic"/>
              </a:rPr>
              <a:t>글로벌 헬스케어 AI 시장은 2023년 192억 7천만 달러에서 2024년 266억 달러로 성장할 것으로 예상되며, 2024년부터 2030년까지 </a:t>
            </a:r>
            <a:r>
              <a:rPr lang="en-US" sz="2400" b="1" i="0" u="none" strike="noStrike" cap="none">
                <a:solidFill>
                  <a:srgbClr val="C00000"/>
                </a:solidFill>
                <a:latin typeface="NanumGothic"/>
                <a:ea typeface="NanumGothic"/>
                <a:cs typeface="NanumGothic"/>
                <a:sym typeface="Nanum Gothic"/>
              </a:rPr>
              <a:t>연평균 성장률(CAGR) 38.5%</a:t>
            </a:r>
            <a:r>
              <a:rPr lang="en-US" sz="2400" b="0" i="0" u="none" strike="noStrike" cap="none">
                <a:solidFill>
                  <a:srgbClr val="274D34"/>
                </a:solidFill>
                <a:latin typeface="NanumGothic"/>
                <a:ea typeface="NanumGothic"/>
                <a:cs typeface="NanumGothic"/>
                <a:sym typeface="Nanum Gothic"/>
              </a:rPr>
              <a:t>를 기록할 것으로 전망됩니다.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2C573B"/>
                </a:solidFill>
                <a:latin typeface="NanumGothic"/>
                <a:ea typeface="NanumGothic"/>
                <a:cs typeface="NanumGothic"/>
                <a:sym typeface="Nanum Gothic"/>
              </a:rPr>
              <a:t>Grand View Research의 'AI In Healthcare Market Size, Share &amp; Growth Report, 2030</a:t>
            </a:r>
            <a:r>
              <a:rPr lang="en-US" sz="2400" b="0" i="0" u="none" strike="noStrike" cap="none">
                <a:solidFill>
                  <a:srgbClr val="2C573B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3200" b="0" i="0" u="none" strike="noStrike" cap="none">
              <a:solidFill>
                <a:srgbClr val="274D34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74D34"/>
                </a:solidFill>
                <a:latin typeface="NanumGothic"/>
                <a:ea typeface="NanumGothic"/>
                <a:cs typeface="NanumGothic"/>
                <a:sym typeface="Nanum Gothic"/>
              </a:rPr>
              <a:t>기업 복지 차원의 식단 관리 솔루션 수요 증가</a:t>
            </a:r>
            <a:endParaRPr sz="3200" b="1" i="0" u="none" strike="noStrike" cap="none">
              <a:solidFill>
                <a:srgbClr val="274D34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rgbClr val="274D34"/>
                </a:solidFill>
                <a:latin typeface="NanumGothic"/>
                <a:ea typeface="NanumGothic"/>
                <a:cs typeface="NanumGothic"/>
                <a:sym typeface="Nanum Gothic"/>
              </a:rPr>
              <a:t>글로벌 기업 복지 솔루션 시장은 2024년 813억 달러에서 </a:t>
            </a:r>
            <a:r>
              <a:rPr lang="en-US" sz="2400" b="1" i="0" u="none" strike="noStrike" cap="none">
                <a:solidFill>
                  <a:srgbClr val="274D34"/>
                </a:solidFill>
                <a:latin typeface="NanumGothic"/>
                <a:ea typeface="NanumGothic"/>
                <a:cs typeface="NanumGothic"/>
                <a:sym typeface="Nanum Gothic"/>
              </a:rPr>
              <a:t>2034년 2,040억 달러로 성장</a:t>
            </a:r>
            <a:r>
              <a:rPr lang="en-US" sz="2400" b="0" i="0" u="none" strike="noStrike" cap="none">
                <a:solidFill>
                  <a:srgbClr val="274D34"/>
                </a:solidFill>
                <a:latin typeface="NanumGothic"/>
                <a:ea typeface="NanumGothic"/>
                <a:cs typeface="NanumGothic"/>
                <a:sym typeface="Nanum Gothic"/>
              </a:rPr>
              <a:t>할 것으로 예상되며, 이는 </a:t>
            </a:r>
            <a:r>
              <a:rPr lang="en-US" sz="2400" b="1" i="0" u="none" strike="noStrike" cap="none">
                <a:solidFill>
                  <a:srgbClr val="C00000"/>
                </a:solidFill>
                <a:latin typeface="NanumGothic"/>
                <a:ea typeface="NanumGothic"/>
                <a:cs typeface="NanumGothic"/>
                <a:sym typeface="Nanum Gothic"/>
              </a:rPr>
              <a:t>기업들이 직원들의 건강 관리를 위한 솔루션 도입을 적극적으로 추진하고 있음을 보여줍니다.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sz="1400" b="0" i="0" u="none" strike="noStrike" cap="none">
                <a:solidFill>
                  <a:srgbClr val="274D34"/>
                </a:solidFill>
                <a:latin typeface="NanumGothic"/>
                <a:ea typeface="NanumGothic"/>
                <a:cs typeface="NanumGothic"/>
                <a:sym typeface="Nanum Gothic"/>
              </a:rPr>
              <a:t>Future Market Insights의 'Corporate Wellness Solution Market Outlook from 2024 to 2034'</a:t>
            </a:r>
            <a:endParaRPr sz="2400" b="0" i="0" u="none" strike="noStrike" cap="none">
              <a:solidFill>
                <a:srgbClr val="274D34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752062" y="3481983"/>
            <a:ext cx="55125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AI 헬스케어 시장의 연도별 성장률</a:t>
            </a:r>
            <a:endParaRPr sz="2400" b="1" i="0" u="none" strike="noStrike" cap="none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518599" y="8441715"/>
            <a:ext cx="104758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2C573B"/>
                </a:solidFill>
                <a:latin typeface="NanumGothic"/>
                <a:ea typeface="NanumGothic"/>
                <a:cs typeface="NanumGothic"/>
                <a:sym typeface="Nanum Gothic"/>
              </a:rPr>
              <a:t>출처</a:t>
            </a:r>
            <a:r>
              <a:rPr lang="en-US" sz="1600" b="0" i="0" u="none" strike="noStrike" cap="none">
                <a:solidFill>
                  <a:srgbClr val="2C573B"/>
                </a:solidFill>
                <a:latin typeface="NanumGothic"/>
                <a:ea typeface="NanumGothic"/>
                <a:cs typeface="NanumGothic"/>
                <a:sym typeface="Nanum Gothic"/>
              </a:rPr>
              <a:t>: Grand View Research의 'AI In Healthcare Market Size, Share &amp; Growth Report, 2030 </a:t>
            </a:r>
            <a:endParaRPr sz="1600" b="1" i="0" u="none" strike="noStrike" cap="none">
              <a:solidFill>
                <a:srgbClr val="2C573B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/>
          <p:nvPr/>
        </p:nvSpPr>
        <p:spPr>
          <a:xfrm>
            <a:off x="518600" y="234537"/>
            <a:ext cx="44725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시장 조사 인사이트</a:t>
            </a:r>
            <a:endParaRPr sz="40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8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2. 프로젝트 개요</a:t>
            </a:r>
            <a:endParaRPr sz="1800" b="1" i="0" u="none" strike="noStrike" cap="none">
              <a:solidFill>
                <a:srgbClr val="0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598" y="2382330"/>
            <a:ext cx="7025745" cy="4169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8158474" y="6478522"/>
            <a:ext cx="9610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0" marR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정해진 메뉴 중심 또는 가공식 위주 구성으로, </a:t>
            </a:r>
            <a:endParaRPr sz="3100" b="1" i="0" u="none" strike="noStrike" cap="none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63500" marR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   </a:t>
            </a:r>
            <a:r>
              <a:rPr lang="en-US" sz="3900" b="1" i="0" u="none" strike="noStrike" cap="none">
                <a:solidFill>
                  <a:srgbClr val="C00000"/>
                </a:solidFill>
                <a:latin typeface="NanumGothic"/>
                <a:ea typeface="NanumGothic"/>
                <a:cs typeface="NanumGothic"/>
                <a:sym typeface="Nanum Gothic"/>
              </a:rPr>
              <a:t>사용자 선택의 폭이 좁음</a:t>
            </a:r>
            <a:endParaRPr sz="3100" b="1" i="0" u="none" strike="noStrike" cap="none">
              <a:solidFill>
                <a:srgbClr val="C00000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63500" marR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i="0" u="none" strike="noStrike" cap="none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63500" marR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도시락이 세트로 고정 제공되어, </a:t>
            </a:r>
            <a:endParaRPr sz="3100" b="1" i="0" u="none" strike="noStrike" cap="none">
              <a:solidFill>
                <a:srgbClr val="2C573C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63500" marR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0" u="none" strike="noStrike" cap="none">
                <a:solidFill>
                  <a:srgbClr val="2C573C"/>
                </a:solidFill>
                <a:latin typeface="NanumGothic"/>
                <a:ea typeface="NanumGothic"/>
                <a:cs typeface="NanumGothic"/>
                <a:sym typeface="Nanum Gothic"/>
              </a:rPr>
              <a:t>    </a:t>
            </a:r>
            <a:r>
              <a:rPr lang="en-US" sz="3900" b="1" i="0" u="none" strike="noStrike" cap="none">
                <a:solidFill>
                  <a:srgbClr val="C00000"/>
                </a:solidFill>
                <a:latin typeface="NanumGothic"/>
                <a:ea typeface="NanumGothic"/>
                <a:cs typeface="NanumGothic"/>
                <a:sym typeface="Nanum Gothic"/>
              </a:rPr>
              <a:t>재료 선택이나 변경이 불가능</a:t>
            </a:r>
            <a:endParaRPr sz="3100" b="1" i="0" u="none" strike="noStrike" cap="none">
              <a:solidFill>
                <a:srgbClr val="C00000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4675" y="1588231"/>
            <a:ext cx="7490297" cy="442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7932" y="5868814"/>
            <a:ext cx="6795775" cy="402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1193</Words>
  <Application>Microsoft Macintosh PowerPoint</Application>
  <PresentationFormat>사용자 지정</PresentationFormat>
  <Paragraphs>281</Paragraphs>
  <Slides>38</Slides>
  <Notes>38</Notes>
  <HiddenSlides>3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Verdana</vt:lpstr>
      <vt:lpstr>Nanum Gothic</vt:lpstr>
      <vt:lpstr>Arial</vt:lpstr>
      <vt:lpstr>Helvetica Neue</vt:lpstr>
      <vt:lpstr>NanumGothic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Playdata</dc:creator>
  <cp:lastModifiedBy>임현아</cp:lastModifiedBy>
  <cp:revision>7</cp:revision>
  <dcterms:created xsi:type="dcterms:W3CDTF">2006-08-16T00:00:00Z</dcterms:created>
  <dcterms:modified xsi:type="dcterms:W3CDTF">2025-04-03T06:36:33Z</dcterms:modified>
</cp:coreProperties>
</file>